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9" r:id="rId3"/>
    <p:sldId id="281" r:id="rId4"/>
    <p:sldId id="284" r:id="rId5"/>
    <p:sldId id="257" r:id="rId6"/>
    <p:sldId id="291" r:id="rId7"/>
    <p:sldId id="288" r:id="rId8"/>
    <p:sldId id="258" r:id="rId9"/>
    <p:sldId id="270" r:id="rId10"/>
    <p:sldId id="287" r:id="rId11"/>
    <p:sldId id="28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p:restoredLeft sz="26316" autoAdjust="0"/>
    <p:restoredTop sz="87013" autoAdjust="0"/>
  </p:normalViewPr>
  <p:slideViewPr>
    <p:cSldViewPr>
      <p:cViewPr>
        <p:scale>
          <a:sx n="66" d="100"/>
          <a:sy n="66" d="100"/>
        </p:scale>
        <p:origin x="-246" y="-6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dministrator\Desktop\Tatiana\Emission%20comparisio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800"/>
              <a:t>Comparison </a:t>
            </a: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baseline="0"/>
              <a:t>of Biomass Appliance Emission Rates</a:t>
            </a:r>
            <a:endParaRPr lang="en-US"/>
          </a:p>
        </c:rich>
      </c:tx>
      <c:layout>
        <c:manualLayout>
          <c:xMode val="edge"/>
          <c:yMode val="edge"/>
          <c:x val="0.16898725652714514"/>
          <c:y val="1.4492753623188403E-2"/>
        </c:manualLayout>
      </c:layout>
    </c:title>
    <c:plotArea>
      <c:layout>
        <c:manualLayout>
          <c:layoutTarget val="inner"/>
          <c:xMode val="edge"/>
          <c:yMode val="edge"/>
          <c:x val="0.15996391076115507"/>
          <c:y val="0.11014914802316401"/>
          <c:w val="0.81603085735956138"/>
          <c:h val="0.577503910496036"/>
        </c:manualLayout>
      </c:layout>
      <c:barChart>
        <c:barDir val="col"/>
        <c:grouping val="clustered"/>
        <c:ser>
          <c:idx val="0"/>
          <c:order val="0"/>
          <c:tx>
            <c:strRef>
              <c:f>Sheet1!$A$2:$A$10</c:f>
              <c:strCache>
                <c:ptCount val="1"/>
                <c:pt idx="0">
                  <c:v>Pellet Stove WA Catalytic EPA II Catalytic WA Non-Catalytic EPA II Non-Catalytic EPA Outdoor Wood Boiler Uncertified Wood Stoves Fireplaces Outdoor Wood Boiler</c:v>
                </c:pt>
              </c:strCache>
            </c:strRef>
          </c:tx>
          <c:dLbls>
            <c:showVal val="1"/>
          </c:dLbls>
          <c:cat>
            <c:strRef>
              <c:f>Sheet1!$A$2:$A$10</c:f>
              <c:strCache>
                <c:ptCount val="9"/>
                <c:pt idx="0">
                  <c:v>Pellet Stove</c:v>
                </c:pt>
                <c:pt idx="1">
                  <c:v>WA Catalytic</c:v>
                </c:pt>
                <c:pt idx="2">
                  <c:v>EPA II Catalytic</c:v>
                </c:pt>
                <c:pt idx="3">
                  <c:v>WA Non-Catalytic</c:v>
                </c:pt>
                <c:pt idx="4">
                  <c:v>EPA II Non-Catalytic</c:v>
                </c:pt>
                <c:pt idx="5">
                  <c:v>EPA Outdoor Wood Boiler</c:v>
                </c:pt>
                <c:pt idx="6">
                  <c:v>Uncertified Wood Stoves</c:v>
                </c:pt>
                <c:pt idx="7">
                  <c:v>Fireplaces</c:v>
                </c:pt>
                <c:pt idx="8">
                  <c:v>Outdoor Wood Boiler</c:v>
                </c:pt>
              </c:strCache>
            </c:strRef>
          </c:cat>
          <c:val>
            <c:numRef>
              <c:f>Sheet1!$B$2:$B$10</c:f>
              <c:numCache>
                <c:formatCode>General</c:formatCode>
                <c:ptCount val="9"/>
                <c:pt idx="0">
                  <c:v>2</c:v>
                </c:pt>
                <c:pt idx="1">
                  <c:v>2.5</c:v>
                </c:pt>
                <c:pt idx="2">
                  <c:v>4.0999999999999996</c:v>
                </c:pt>
                <c:pt idx="3">
                  <c:v>4.5</c:v>
                </c:pt>
                <c:pt idx="4">
                  <c:v>7.5</c:v>
                </c:pt>
                <c:pt idx="5">
                  <c:v>18</c:v>
                </c:pt>
                <c:pt idx="6">
                  <c:v>30</c:v>
                </c:pt>
                <c:pt idx="7">
                  <c:v>85.5</c:v>
                </c:pt>
                <c:pt idx="8">
                  <c:v>161</c:v>
                </c:pt>
              </c:numCache>
            </c:numRef>
          </c:val>
        </c:ser>
        <c:axId val="52348416"/>
        <c:axId val="52412800"/>
      </c:barChart>
      <c:catAx>
        <c:axId val="52348416"/>
        <c:scaling>
          <c:orientation val="minMax"/>
        </c:scaling>
        <c:axPos val="b"/>
        <c:title>
          <c:tx>
            <c:rich>
              <a:bodyPr/>
              <a:lstStyle/>
              <a:p>
                <a:pPr marL="0" marR="0" indent="0" algn="l"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US" sz="1000" b="1" dirty="0"/>
                  <a:t>Created by the Alliance for</a:t>
                </a:r>
                <a:r>
                  <a:rPr lang="en-US" sz="1000" b="1" baseline="0" dirty="0"/>
                  <a:t> Green Heat </a:t>
                </a:r>
                <a:r>
                  <a:rPr lang="en-US" sz="800" b="0" baseline="0" dirty="0"/>
                  <a:t>(www.forgreenheat.org)</a:t>
                </a:r>
              </a:p>
              <a:p>
                <a:pPr marL="0" marR="0" indent="0" algn="l"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US" sz="800" b="1" dirty="0"/>
                  <a:t>Sources:</a:t>
                </a:r>
                <a:r>
                  <a:rPr lang="en-US" sz="800" b="1" baseline="0" dirty="0"/>
                  <a:t> </a:t>
                </a:r>
                <a:r>
                  <a:rPr lang="en-US" sz="800" b="0" baseline="0" dirty="0"/>
                  <a:t>Environmental Protection Agency, </a:t>
                </a:r>
                <a:r>
                  <a:rPr lang="en-US" sz="800" b="0" dirty="0"/>
                  <a:t>Northeast States for Coordinated Air Use Management</a:t>
                </a:r>
                <a:r>
                  <a:rPr lang="en-US" sz="800" b="0" baseline="0" dirty="0"/>
                  <a:t> &amp; </a:t>
                </a:r>
                <a:r>
                  <a:rPr lang="en-US" sz="800" b="0" dirty="0"/>
                  <a:t>Washington State Government- Department of Ecology.</a:t>
                </a:r>
              </a:p>
              <a:p>
                <a:pPr marL="0" marR="0" indent="0" algn="l"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US" sz="800" b="0" dirty="0"/>
                  <a:t>Note: Figures</a:t>
                </a:r>
                <a:r>
                  <a:rPr lang="en-US" sz="800" b="0" baseline="0" dirty="0"/>
                  <a:t> for the EPA and WA state stoves a</a:t>
                </a:r>
              </a:p>
            </c:rich>
          </c:tx>
          <c:layout>
            <c:manualLayout>
              <c:xMode val="edge"/>
              <c:yMode val="edge"/>
              <c:x val="9.7026523000414723E-4"/>
              <c:y val="0.89847826086956495"/>
            </c:manualLayout>
          </c:layout>
        </c:title>
        <c:majorTickMark val="none"/>
        <c:tickLblPos val="nextTo"/>
        <c:txPr>
          <a:bodyPr/>
          <a:lstStyle/>
          <a:p>
            <a:pPr>
              <a:defRPr sz="900"/>
            </a:pPr>
            <a:endParaRPr lang="en-US"/>
          </a:p>
        </c:txPr>
        <c:crossAx val="52412800"/>
        <c:crosses val="autoZero"/>
        <c:auto val="1"/>
        <c:lblAlgn val="ctr"/>
        <c:lblOffset val="100"/>
      </c:catAx>
      <c:valAx>
        <c:axId val="52412800"/>
        <c:scaling>
          <c:orientation val="minMax"/>
        </c:scaling>
        <c:axPos val="l"/>
        <c:title>
          <c:tx>
            <c:rich>
              <a:bodyPr/>
              <a:lstStyle/>
              <a:p>
                <a:pPr>
                  <a:defRPr/>
                </a:pPr>
                <a:r>
                  <a:rPr lang="en-US" sz="1400"/>
                  <a:t>Grams per Hour</a:t>
                </a:r>
              </a:p>
            </c:rich>
          </c:tx>
          <c:layout/>
        </c:title>
        <c:numFmt formatCode="General" sourceLinked="1"/>
        <c:tickLblPos val="nextTo"/>
        <c:crossAx val="52348416"/>
        <c:crosses val="autoZero"/>
        <c:crossBetween val="between"/>
      </c:valAx>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60A2E4-71F2-4F99-80CC-518C4CE3A363}" type="datetimeFigureOut">
              <a:rPr lang="en-US" smtClean="0"/>
              <a:pPr/>
              <a:t>7/14/2011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5D072D-8DA9-4AB5-81D2-7BE59258141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Intentionally </a:t>
            </a:r>
            <a:r>
              <a:rPr lang="en-US" dirty="0" err="1" smtClean="0"/>
              <a:t>provacative</a:t>
            </a:r>
            <a:r>
              <a:rPr lang="en-US" dirty="0" smtClean="0"/>
              <a:t>, and I chose it because wood heat gets so little attention and respect</a:t>
            </a:r>
            <a:r>
              <a:rPr lang="en-US" baseline="0" dirty="0" smtClean="0"/>
              <a:t> in the renewable energy arena.</a:t>
            </a:r>
            <a:endParaRPr lang="en-US" dirty="0"/>
          </a:p>
        </p:txBody>
      </p:sp>
      <p:sp>
        <p:nvSpPr>
          <p:cNvPr id="4" name="Slide Number Placeholder 3"/>
          <p:cNvSpPr>
            <a:spLocks noGrp="1"/>
          </p:cNvSpPr>
          <p:nvPr>
            <p:ph type="sldNum" sz="quarter" idx="10"/>
          </p:nvPr>
        </p:nvSpPr>
        <p:spPr/>
        <p:txBody>
          <a:bodyPr/>
          <a:lstStyle/>
          <a:p>
            <a:fld id="{055D072D-8DA9-4AB5-81D2-7BE59258141D}"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a:t>
            </a:r>
            <a:r>
              <a:rPr lang="en-US" baseline="0" dirty="0" smtClean="0"/>
              <a:t> I wanted to thank the Wood Education and Resource Center for believing in us.  I especially want mention Al Steele, who always admonishes me to keep in mind the rural poor. </a:t>
            </a:r>
            <a:endParaRPr lang="en-US" dirty="0"/>
          </a:p>
        </p:txBody>
      </p:sp>
      <p:sp>
        <p:nvSpPr>
          <p:cNvPr id="4" name="Slide Number Placeholder 3"/>
          <p:cNvSpPr>
            <a:spLocks noGrp="1"/>
          </p:cNvSpPr>
          <p:nvPr>
            <p:ph type="sldNum" sz="quarter" idx="10"/>
          </p:nvPr>
        </p:nvSpPr>
        <p:spPr/>
        <p:txBody>
          <a:bodyPr/>
          <a:lstStyle/>
          <a:p>
            <a:fld id="{055D072D-8DA9-4AB5-81D2-7BE59258141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Connecticut, Massachusetts, Michigan, New Jersey, Ohio and Wisconsin, the number of Americans heating with wood rose between 50 – 80%.</a:t>
            </a:r>
            <a:r>
              <a:rPr lang="en-US" dirty="0" smtClean="0"/>
              <a:t> </a:t>
            </a:r>
            <a:endParaRPr lang="en-US" baseline="0" dirty="0" smtClean="0"/>
          </a:p>
          <a:p>
            <a:r>
              <a:rPr lang="en-US" baseline="0" dirty="0" smtClean="0"/>
              <a:t>Finally the class of non-EPA certified wood burning appliances that compose the majority of current installations are the primary air quality culprits’ and change out programs designed to replace these units with more modern appliances require incentives- much like cash for clunkers.</a:t>
            </a:r>
            <a:endParaRPr lang="en-US" dirty="0"/>
          </a:p>
        </p:txBody>
      </p:sp>
      <p:sp>
        <p:nvSpPr>
          <p:cNvPr id="4" name="Slide Number Placeholder 3"/>
          <p:cNvSpPr>
            <a:spLocks noGrp="1"/>
          </p:cNvSpPr>
          <p:nvPr>
            <p:ph type="sldNum" sz="quarter" idx="10"/>
          </p:nvPr>
        </p:nvSpPr>
        <p:spPr/>
        <p:txBody>
          <a:bodyPr/>
          <a:lstStyle/>
          <a:p>
            <a:fld id="{055D072D-8DA9-4AB5-81D2-7BE59258141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wood or</a:t>
            </a:r>
            <a:r>
              <a:rPr lang="en-US" baseline="0" dirty="0" smtClean="0"/>
              <a:t> pellet appliance can have the same fossil fuel displacement as the much more expensive solar panel. Under current Federal tax code, solar panels receive a 30% of total cost tax credit, while the maximum deductable for a wood stove is a capped $300. Many state governments overlook wood and pellet stoves entirely. In short the government could be receiving much higher carbon displacement per incentive dollar spent. </a:t>
            </a:r>
            <a:endParaRPr lang="en-US" dirty="0"/>
          </a:p>
        </p:txBody>
      </p:sp>
      <p:sp>
        <p:nvSpPr>
          <p:cNvPr id="4" name="Slide Number Placeholder 3"/>
          <p:cNvSpPr>
            <a:spLocks noGrp="1"/>
          </p:cNvSpPr>
          <p:nvPr>
            <p:ph type="sldNum" sz="quarter" idx="10"/>
          </p:nvPr>
        </p:nvSpPr>
        <p:spPr/>
        <p:txBody>
          <a:bodyPr/>
          <a:lstStyle/>
          <a:p>
            <a:fld id="{055D072D-8DA9-4AB5-81D2-7BE59258141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dirty="0" smtClean="0"/>
              <a:t>Solar Energy Industries Association (SEIA)</a:t>
            </a:r>
            <a:r>
              <a:rPr lang="en-US" dirty="0" smtClean="0"/>
              <a:t> hopes</a:t>
            </a:r>
            <a:r>
              <a:rPr lang="en-US" baseline="0" dirty="0" smtClean="0"/>
              <a:t> for 2,000,000 homes to be powered by solar by 2015 – assuming the generous tax credits continue.</a:t>
            </a:r>
            <a:endParaRPr lang="en-US" dirty="0"/>
          </a:p>
        </p:txBody>
      </p:sp>
      <p:sp>
        <p:nvSpPr>
          <p:cNvPr id="4" name="Slide Number Placeholder 3"/>
          <p:cNvSpPr>
            <a:spLocks noGrp="1"/>
          </p:cNvSpPr>
          <p:nvPr>
            <p:ph type="sldNum" sz="quarter" idx="10"/>
          </p:nvPr>
        </p:nvSpPr>
        <p:spPr/>
        <p:txBody>
          <a:bodyPr/>
          <a:lstStyle/>
          <a:p>
            <a:fld id="{055D072D-8DA9-4AB5-81D2-7BE59258141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5D072D-8DA9-4AB5-81D2-7BE59258141D}"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are currently 16 active effective wood heat incentive programs. While this is in some ways an encouraging example of progress, it is unfortunate that many other state renewable energy incentive programs over look wood heat. The rebate programs are most attractive to low income consumers and have the most potential to drive the market place. The tax programs have less of an immediate budget impact, and require less administrative support, but often need to be coupled with additional incentives to drive 1</a:t>
            </a:r>
            <a:r>
              <a:rPr lang="en-US" baseline="30000" dirty="0" smtClean="0"/>
              <a:t>st</a:t>
            </a:r>
            <a:r>
              <a:rPr lang="en-US" baseline="0" dirty="0" smtClean="0"/>
              <a:t> time purchasers. Generally tax incentives act more to steer customers already interested in wood or pellet heat towards the cleanest and most efficient appliances. The low interest loan programs are attractive to the states with the capital to set them up since they are self sustaining. Almost all of the existing low interest loan programs are larger energy efficiency loan programs that happen to include wood stoves. Unfortunately many other programs do not. Making wood heating devices eligible is a fairly simple policy fix that can do much to support consumers. Please consult the full version of the toolkit to learn more about each of these programs, and their pros and cons. </a:t>
            </a:r>
            <a:endParaRPr lang="en-US" dirty="0"/>
          </a:p>
        </p:txBody>
      </p:sp>
      <p:sp>
        <p:nvSpPr>
          <p:cNvPr id="4" name="Slide Number Placeholder 3"/>
          <p:cNvSpPr>
            <a:spLocks noGrp="1"/>
          </p:cNvSpPr>
          <p:nvPr>
            <p:ph type="sldNum" sz="quarter" idx="10"/>
          </p:nvPr>
        </p:nvSpPr>
        <p:spPr/>
        <p:txBody>
          <a:bodyPr/>
          <a:lstStyle/>
          <a:p>
            <a:fld id="{055D072D-8DA9-4AB5-81D2-7BE59258141D}"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are few Federal Programs to support wood or pellet heating in the US. This is very likely a large reason so many states overlook such an affordable method to increasing the renewable energy installations in the state. In this renewable energy sector, the US lags far behind most of Europe which is capitalizing off of this cost-efficient way to reduce their carbon foot print. </a:t>
            </a:r>
            <a:endParaRPr lang="en-US" dirty="0"/>
          </a:p>
        </p:txBody>
      </p:sp>
      <p:sp>
        <p:nvSpPr>
          <p:cNvPr id="4" name="Slide Number Placeholder 3"/>
          <p:cNvSpPr>
            <a:spLocks noGrp="1"/>
          </p:cNvSpPr>
          <p:nvPr>
            <p:ph type="sldNum" sz="quarter" idx="10"/>
          </p:nvPr>
        </p:nvSpPr>
        <p:spPr/>
        <p:txBody>
          <a:bodyPr/>
          <a:lstStyle/>
          <a:p>
            <a:fld id="{055D072D-8DA9-4AB5-81D2-7BE59258141D}"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While solar</a:t>
            </a:r>
            <a:r>
              <a:rPr lang="en-US" baseline="0" dirty="0" smtClean="0"/>
              <a:t> and other more expensive renewable energy systems are a valuable component of our renewable energy portfolio, wood and pellet heat have too long been overlooked as a valuable supplement to increasing our energy independence. What’s more this technology supports local industries, creates green jobs, and is affordable to everyday Americans. </a:t>
            </a:r>
            <a:endParaRPr lang="en-US" dirty="0" smtClean="0"/>
          </a:p>
          <a:p>
            <a:endParaRPr lang="en-US" dirty="0"/>
          </a:p>
        </p:txBody>
      </p:sp>
      <p:sp>
        <p:nvSpPr>
          <p:cNvPr id="4" name="Slide Number Placeholder 3"/>
          <p:cNvSpPr>
            <a:spLocks noGrp="1"/>
          </p:cNvSpPr>
          <p:nvPr>
            <p:ph type="sldNum" sz="quarter" idx="10"/>
          </p:nvPr>
        </p:nvSpPr>
        <p:spPr/>
        <p:txBody>
          <a:bodyPr/>
          <a:lstStyle/>
          <a:p>
            <a:fld id="{055D072D-8DA9-4AB5-81D2-7BE59258141D}"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C0307C85-C261-47D1-A0DB-64C43E277C89}" type="datetimeFigureOut">
              <a:rPr lang="en-US" smtClean="0"/>
              <a:pPr/>
              <a:t>7/14/2011</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6FA34F1-A964-45CC-92E5-7BA5D9680CB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307C85-C261-47D1-A0DB-64C43E277C89}" type="datetimeFigureOut">
              <a:rPr lang="en-US" smtClean="0"/>
              <a:pPr/>
              <a:t>7/14/2011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A34F1-A964-45CC-92E5-7BA5D9680CB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307C85-C261-47D1-A0DB-64C43E277C89}" type="datetimeFigureOut">
              <a:rPr lang="en-US" smtClean="0"/>
              <a:pPr/>
              <a:t>7/14/2011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A34F1-A964-45CC-92E5-7BA5D9680CB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307C85-C261-47D1-A0DB-64C43E277C89}" type="datetimeFigureOut">
              <a:rPr lang="en-US" smtClean="0"/>
              <a:pPr/>
              <a:t>7/14/2011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A34F1-A964-45CC-92E5-7BA5D9680CB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0307C85-C261-47D1-A0DB-64C43E277C89}" type="datetimeFigureOut">
              <a:rPr lang="en-US" smtClean="0"/>
              <a:pPr/>
              <a:t>7/14/2011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FA34F1-A964-45CC-92E5-7BA5D9680CB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0307C85-C261-47D1-A0DB-64C43E277C89}" type="datetimeFigureOut">
              <a:rPr lang="en-US" smtClean="0"/>
              <a:pPr/>
              <a:t>7/14/2011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FA34F1-A964-45CC-92E5-7BA5D9680CB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C0307C85-C261-47D1-A0DB-64C43E277C89}" type="datetimeFigureOut">
              <a:rPr lang="en-US" smtClean="0"/>
              <a:pPr/>
              <a:t>7/14/2011</a:t>
            </a:fld>
            <a:endParaRPr lang="en-US"/>
          </a:p>
        </p:txBody>
      </p:sp>
      <p:sp>
        <p:nvSpPr>
          <p:cNvPr id="27" name="Slide Number Placeholder 26"/>
          <p:cNvSpPr>
            <a:spLocks noGrp="1"/>
          </p:cNvSpPr>
          <p:nvPr>
            <p:ph type="sldNum" sz="quarter" idx="11"/>
          </p:nvPr>
        </p:nvSpPr>
        <p:spPr/>
        <p:txBody>
          <a:bodyPr rtlCol="0"/>
          <a:lstStyle/>
          <a:p>
            <a:fld id="{66FA34F1-A964-45CC-92E5-7BA5D9680CBD}"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C0307C85-C261-47D1-A0DB-64C43E277C89}" type="datetimeFigureOut">
              <a:rPr lang="en-US" smtClean="0"/>
              <a:pPr/>
              <a:t>7/14/2011</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66FA34F1-A964-45CC-92E5-7BA5D9680CB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307C85-C261-47D1-A0DB-64C43E277C89}" type="datetimeFigureOut">
              <a:rPr lang="en-US" smtClean="0"/>
              <a:pPr/>
              <a:t>7/14/2011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FA34F1-A964-45CC-92E5-7BA5D9680CB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0307C85-C261-47D1-A0DB-64C43E277C89}" type="datetimeFigureOut">
              <a:rPr lang="en-US" smtClean="0"/>
              <a:pPr/>
              <a:t>7/14/2011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FA34F1-A964-45CC-92E5-7BA5D9680CB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0307C85-C261-47D1-A0DB-64C43E277C89}" type="datetimeFigureOut">
              <a:rPr lang="en-US" smtClean="0"/>
              <a:pPr/>
              <a:t>7/14/2011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FA34F1-A964-45CC-92E5-7BA5D9680CB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0307C85-C261-47D1-A0DB-64C43E277C89}" type="datetimeFigureOut">
              <a:rPr lang="en-US" smtClean="0"/>
              <a:pPr/>
              <a:t>7/14/2011</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6FA34F1-A964-45CC-92E5-7BA5D9680CB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www.forgreenheat.org/toolki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8" Type="http://schemas.openxmlformats.org/officeDocument/2006/relationships/hyperlink" Target="http://www.legislature.state.al.us/CodeofAlabama/1975/40-18-15.htm" TargetMode="External"/><Relationship Id="rId13" Type="http://schemas.openxmlformats.org/officeDocument/2006/relationships/hyperlink" Target="http://www.deq.mt.gov/Energy/renewable/taxincentrenew.mcpx#15-6-224" TargetMode="External"/><Relationship Id="rId18" Type="http://schemas.openxmlformats.org/officeDocument/2006/relationships/hyperlink" Target="http://www.neo.ne.gov/loan/" TargetMode="External"/><Relationship Id="rId3" Type="http://schemas.openxmlformats.org/officeDocument/2006/relationships/image" Target="../media/image2.jpeg"/><Relationship Id="rId7" Type="http://schemas.openxmlformats.org/officeDocument/2006/relationships/hyperlink" Target="http://revenue.mt.gov/forindividuals/ind_tax_incentives/default.mcpx#enrgb" TargetMode="External"/><Relationship Id="rId12" Type="http://schemas.openxmlformats.org/officeDocument/2006/relationships/hyperlink" Target="http://www.orps.state.ny.us/assessor/manuals/vol4/part1/section4.01/sec487-a.htm" TargetMode="External"/><Relationship Id="rId17" Type="http://schemas.openxmlformats.org/officeDocument/2006/relationships/hyperlink" Target="http://www.deq.mt.gov/Energy/Renewable/altenergyloan.mcpx" TargetMode="External"/><Relationship Id="rId2" Type="http://schemas.openxmlformats.org/officeDocument/2006/relationships/notesSlide" Target="../notesSlides/notesSlide7.xml"/><Relationship Id="rId16" Type="http://schemas.openxmlformats.org/officeDocument/2006/relationships/hyperlink" Target="http://kcc.ks.gov/energy/" TargetMode="External"/><Relationship Id="rId1" Type="http://schemas.openxmlformats.org/officeDocument/2006/relationships/slideLayout" Target="../slideLayouts/slideLayout2.xml"/><Relationship Id="rId6" Type="http://schemas.openxmlformats.org/officeDocument/2006/relationships/hyperlink" Target="http://egov.oregon.gov/ENERGY/CONS/RES/tax/HVAC-Biomass.shtml" TargetMode="External"/><Relationship Id="rId11" Type="http://schemas.openxmlformats.org/officeDocument/2006/relationships/hyperlink" Target="http://nh.gov/oep/programs/energy/RenewableEnergyIncentives.htm" TargetMode="External"/><Relationship Id="rId5" Type="http://schemas.openxmlformats.org/officeDocument/2006/relationships/hyperlink" Target="http://www.anr.state.vt.us/air/htm/OWBchangeoutprogram.htm" TargetMode="External"/><Relationship Id="rId15" Type="http://schemas.openxmlformats.org/officeDocument/2006/relationships/hyperlink" Target="http://www.energy.idaho.gov/financialassistance/energyloans.htm" TargetMode="External"/><Relationship Id="rId10" Type="http://schemas.openxmlformats.org/officeDocument/2006/relationships/hyperlink" Target="http://legislature.idaho.gov/idstat/Title63/T63CH30SECT63-3022C.htm" TargetMode="External"/><Relationship Id="rId19" Type="http://schemas.openxmlformats.org/officeDocument/2006/relationships/hyperlink" Target="http://www.nyserda.org/resloanfund.asp" TargetMode="External"/><Relationship Id="rId4" Type="http://schemas.openxmlformats.org/officeDocument/2006/relationships/hyperlink" Target="http://www.puc.nh.gov/Sustainable%20Energy/RenewableEnergyRebates-WP.html" TargetMode="External"/><Relationship Id="rId9" Type="http://schemas.openxmlformats.org/officeDocument/2006/relationships/hyperlink" Target="http://www.azleg.state.az.us/FormatDocument.asp?inDoc=/ars/43/01027.htm&amp;Title=43&amp;DocType=ARS" TargetMode="External"/><Relationship Id="rId14" Type="http://schemas.openxmlformats.org/officeDocument/2006/relationships/hyperlink" Target="http://leg1.state.va.us/cgi-bin/legp504.exe?000+cod+58.1-609.1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29200" y="4191000"/>
            <a:ext cx="4953000" cy="1752600"/>
          </a:xfrm>
        </p:spPr>
        <p:txBody>
          <a:bodyPr>
            <a:normAutofit/>
          </a:bodyPr>
          <a:lstStyle/>
          <a:p>
            <a:r>
              <a:rPr lang="en-US" sz="1800" dirty="0" smtClean="0">
                <a:solidFill>
                  <a:schemeClr val="tx1"/>
                </a:solidFill>
              </a:rPr>
              <a:t>John Ackerly</a:t>
            </a:r>
          </a:p>
          <a:p>
            <a:r>
              <a:rPr lang="en-US" sz="1800" dirty="0" smtClean="0">
                <a:solidFill>
                  <a:schemeClr val="tx1"/>
                </a:solidFill>
              </a:rPr>
              <a:t>President,</a:t>
            </a:r>
          </a:p>
          <a:p>
            <a:r>
              <a:rPr lang="en-US" sz="1800" dirty="0" smtClean="0">
                <a:solidFill>
                  <a:schemeClr val="tx1"/>
                </a:solidFill>
              </a:rPr>
              <a:t>Tatiana Butler,</a:t>
            </a:r>
          </a:p>
          <a:p>
            <a:r>
              <a:rPr lang="en-US" sz="1800" dirty="0" smtClean="0">
                <a:solidFill>
                  <a:schemeClr val="tx1"/>
                </a:solidFill>
              </a:rPr>
              <a:t>Program Director</a:t>
            </a:r>
          </a:p>
        </p:txBody>
      </p:sp>
      <p:pic>
        <p:nvPicPr>
          <p:cNvPr id="4" name="Picture 3" descr="logo small.jpg"/>
          <p:cNvPicPr>
            <a:picLocks noChangeAspect="1"/>
          </p:cNvPicPr>
          <p:nvPr/>
        </p:nvPicPr>
        <p:blipFill>
          <a:blip r:embed="rId3" cstate="print"/>
          <a:stretch>
            <a:fillRect/>
          </a:stretch>
        </p:blipFill>
        <p:spPr>
          <a:xfrm>
            <a:off x="6858000" y="5562600"/>
            <a:ext cx="2057400" cy="762000"/>
          </a:xfrm>
          <a:prstGeom prst="rect">
            <a:avLst/>
          </a:prstGeom>
        </p:spPr>
      </p:pic>
      <p:pic>
        <p:nvPicPr>
          <p:cNvPr id="1026" name="Picture 1" descr="cover-mock-2.jpg"/>
          <p:cNvPicPr>
            <a:picLocks noChangeAspect="1" noChangeArrowheads="1"/>
          </p:cNvPicPr>
          <p:nvPr/>
        </p:nvPicPr>
        <p:blipFill>
          <a:blip r:embed="rId4" cstate="print"/>
          <a:srcRect/>
          <a:stretch>
            <a:fillRect/>
          </a:stretch>
        </p:blipFill>
        <p:spPr bwMode="auto">
          <a:xfrm>
            <a:off x="838200" y="2411732"/>
            <a:ext cx="3352800" cy="4446268"/>
          </a:xfrm>
          <a:prstGeom prst="rect">
            <a:avLst/>
          </a:prstGeom>
          <a:noFill/>
          <a:ln w="9525">
            <a:noFill/>
            <a:miter lim="800000"/>
            <a:headEnd/>
            <a:tailEnd/>
          </a:ln>
        </p:spPr>
      </p:pic>
      <p:sp>
        <p:nvSpPr>
          <p:cNvPr id="5" name="TextBox 4"/>
          <p:cNvSpPr txBox="1"/>
          <p:nvPr/>
        </p:nvSpPr>
        <p:spPr>
          <a:xfrm>
            <a:off x="533400" y="0"/>
            <a:ext cx="7467599" cy="1938992"/>
          </a:xfrm>
          <a:prstGeom prst="rect">
            <a:avLst/>
          </a:prstGeom>
          <a:noFill/>
        </p:spPr>
        <p:txBody>
          <a:bodyPr wrap="square" rtlCol="0">
            <a:spAutoFit/>
          </a:bodyPr>
          <a:lstStyle/>
          <a:p>
            <a:r>
              <a:rPr lang="en-US" sz="4000" dirty="0" smtClean="0">
                <a:solidFill>
                  <a:schemeClr val="bg1"/>
                </a:solidFill>
              </a:rPr>
              <a:t>The Scale and Potential of Wood Heat: Why Everyman’s Renewable Will Outpace Solar</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lstStyle/>
          <a:p>
            <a:r>
              <a:rPr lang="en-US" dirty="0" smtClean="0"/>
              <a:t>Recommendations</a:t>
            </a:r>
            <a:endParaRPr lang="en-US" dirty="0"/>
          </a:p>
        </p:txBody>
      </p:sp>
      <p:sp>
        <p:nvSpPr>
          <p:cNvPr id="3" name="Content Placeholder 2"/>
          <p:cNvSpPr>
            <a:spLocks noGrp="1"/>
          </p:cNvSpPr>
          <p:nvPr>
            <p:ph idx="1"/>
          </p:nvPr>
        </p:nvSpPr>
        <p:spPr>
          <a:xfrm>
            <a:off x="914400" y="1752600"/>
            <a:ext cx="8229600" cy="4821936"/>
          </a:xfrm>
        </p:spPr>
        <p:txBody>
          <a:bodyPr>
            <a:noAutofit/>
          </a:bodyPr>
          <a:lstStyle/>
          <a:p>
            <a:pPr lvl="0"/>
            <a:r>
              <a:rPr lang="en-US" sz="1600" b="1" dirty="0" smtClean="0"/>
              <a:t>Renewable Energy Incentives: </a:t>
            </a:r>
            <a:r>
              <a:rPr lang="en-US" sz="1600" dirty="0" smtClean="0"/>
              <a:t>Cleanest appliances should qualify for 30% tax credit like solar, wind and geothermal</a:t>
            </a:r>
          </a:p>
          <a:p>
            <a:pPr lvl="0"/>
            <a:endParaRPr lang="en-US" sz="1600" dirty="0" smtClean="0"/>
          </a:p>
          <a:p>
            <a:pPr lvl="0"/>
            <a:r>
              <a:rPr lang="en-US" sz="1600" b="1" dirty="0" smtClean="0"/>
              <a:t>EPA’s New Source Performance Standards for</a:t>
            </a:r>
            <a:r>
              <a:rPr lang="en-US" sz="1600" dirty="0" smtClean="0"/>
              <a:t> </a:t>
            </a:r>
            <a:r>
              <a:rPr lang="en-US" sz="1600" b="1" dirty="0" smtClean="0"/>
              <a:t>wood burning appliances:</a:t>
            </a:r>
            <a:r>
              <a:rPr lang="en-US" sz="1600" dirty="0" smtClean="0"/>
              <a:t> Stricter and mandatory emission and efficiency standards are needed in America for all major wood burning appliances.</a:t>
            </a:r>
          </a:p>
          <a:p>
            <a:pPr lvl="0"/>
            <a:endParaRPr lang="en-US" sz="1600" dirty="0" smtClean="0"/>
          </a:p>
          <a:p>
            <a:pPr lvl="0"/>
            <a:r>
              <a:rPr lang="en-US" sz="1600" b="1" dirty="0" smtClean="0"/>
              <a:t>Research &amp; Development: </a:t>
            </a:r>
            <a:r>
              <a:rPr lang="en-US" sz="1600" dirty="0" smtClean="0"/>
              <a:t>EPA, USDA and DOE needs to start supporting research and development of next generation thermal biomass systems.  </a:t>
            </a:r>
          </a:p>
          <a:p>
            <a:pPr>
              <a:buNone/>
            </a:pPr>
            <a:r>
              <a:rPr lang="en-US" sz="1600" dirty="0" smtClean="0"/>
              <a:t> </a:t>
            </a:r>
          </a:p>
          <a:p>
            <a:pPr lvl="0"/>
            <a:r>
              <a:rPr lang="en-US" sz="1600" b="1" dirty="0" smtClean="0"/>
              <a:t>Energy Star</a:t>
            </a:r>
            <a:r>
              <a:rPr lang="en-US" sz="1600" dirty="0" smtClean="0"/>
              <a:t>: An Energy Star programs for wood and pellet stoves is needed to steer consumers toward the cleanest and most efficient appliances</a:t>
            </a:r>
          </a:p>
          <a:p>
            <a:pPr lvl="0">
              <a:buNone/>
            </a:pPr>
            <a:r>
              <a:rPr lang="en-US" sz="1600" dirty="0" smtClean="0"/>
              <a:t> </a:t>
            </a:r>
          </a:p>
          <a:p>
            <a:pPr lvl="0"/>
            <a:r>
              <a:rPr lang="en-US" sz="1600" b="1" dirty="0" smtClean="0"/>
              <a:t>Low Income Heating Assistance: </a:t>
            </a:r>
            <a:r>
              <a:rPr lang="en-US" sz="1600" dirty="0" smtClean="0"/>
              <a:t>LIHEAP programs should aggressively support change-outs of wood stoves for families on heating assistance. EPA, USDA and HHS collaboration could speed this up. </a:t>
            </a:r>
          </a:p>
          <a:p>
            <a:pPr>
              <a:buNone/>
            </a:pPr>
            <a:r>
              <a:rPr lang="en-US" sz="1600" b="1" dirty="0" smtClean="0"/>
              <a:t>			</a:t>
            </a:r>
            <a:endParaRPr lang="en-US" sz="1600" dirty="0" smtClean="0"/>
          </a:p>
          <a:p>
            <a:endParaRPr lang="en-US" sz="1600" dirty="0"/>
          </a:p>
        </p:txBody>
      </p:sp>
      <p:sp>
        <p:nvSpPr>
          <p:cNvPr id="4" name="TextBox 3"/>
          <p:cNvSpPr txBox="1"/>
          <p:nvPr/>
        </p:nvSpPr>
        <p:spPr>
          <a:xfrm>
            <a:off x="0" y="0"/>
            <a:ext cx="8534400" cy="369332"/>
          </a:xfrm>
          <a:prstGeom prst="rect">
            <a:avLst/>
          </a:prstGeom>
          <a:noFill/>
        </p:spPr>
        <p:txBody>
          <a:bodyPr wrap="square" rtlCol="0">
            <a:spAutoFit/>
          </a:bodyPr>
          <a:lstStyle/>
          <a:p>
            <a:r>
              <a:rPr lang="en-US" dirty="0" smtClean="0">
                <a:solidFill>
                  <a:schemeClr val="bg1"/>
                </a:solidFill>
              </a:rPr>
              <a:t>Transforming Wood Heat in America: A Toolkit of Policy Options 	</a:t>
            </a:r>
            <a:endParaRPr lang="en-US" sz="1200" i="1" dirty="0">
              <a:solidFill>
                <a:schemeClr val="bg1"/>
              </a:solidFill>
            </a:endParaRPr>
          </a:p>
        </p:txBody>
      </p:sp>
      <p:sp>
        <p:nvSpPr>
          <p:cNvPr id="5" name="TextBox 4"/>
          <p:cNvSpPr txBox="1"/>
          <p:nvPr/>
        </p:nvSpPr>
        <p:spPr>
          <a:xfrm>
            <a:off x="4038600" y="6581001"/>
            <a:ext cx="6172200" cy="276999"/>
          </a:xfrm>
          <a:prstGeom prst="rect">
            <a:avLst/>
          </a:prstGeom>
          <a:noFill/>
        </p:spPr>
        <p:txBody>
          <a:bodyPr wrap="square" rtlCol="0">
            <a:spAutoFit/>
          </a:bodyPr>
          <a:lstStyle/>
          <a:p>
            <a:r>
              <a:rPr lang="en-US" sz="1200" i="1" dirty="0" smtClean="0"/>
              <a:t>Full report available at: www.forgreenheat.org/resources/toolkit.html </a:t>
            </a:r>
            <a:endParaRPr lang="en-US" sz="1200" i="1" dirty="0"/>
          </a:p>
        </p:txBody>
      </p:sp>
      <p:pic>
        <p:nvPicPr>
          <p:cNvPr id="6" name="Picture 5" descr="logo small.jpg"/>
          <p:cNvPicPr>
            <a:picLocks noChangeAspect="1"/>
          </p:cNvPicPr>
          <p:nvPr/>
        </p:nvPicPr>
        <p:blipFill>
          <a:blip r:embed="rId2" cstate="print"/>
          <a:stretch>
            <a:fillRect/>
          </a:stretch>
        </p:blipFill>
        <p:spPr>
          <a:xfrm>
            <a:off x="6832600" y="5943600"/>
            <a:ext cx="2311400" cy="707962"/>
          </a:xfrm>
          <a:prstGeom prst="rect">
            <a:avLst/>
          </a:prstGeom>
        </p:spPr>
      </p:pic>
      <p:pic>
        <p:nvPicPr>
          <p:cNvPr id="7" name="Picture 6" descr="IRS logo.jpg"/>
          <p:cNvPicPr>
            <a:picLocks noChangeAspect="1"/>
          </p:cNvPicPr>
          <p:nvPr/>
        </p:nvPicPr>
        <p:blipFill>
          <a:blip r:embed="rId3" cstate="print"/>
          <a:stretch>
            <a:fillRect/>
          </a:stretch>
        </p:blipFill>
        <p:spPr>
          <a:xfrm>
            <a:off x="152400" y="1600200"/>
            <a:ext cx="935085" cy="762000"/>
          </a:xfrm>
          <a:prstGeom prst="rect">
            <a:avLst/>
          </a:prstGeom>
        </p:spPr>
      </p:pic>
      <p:pic>
        <p:nvPicPr>
          <p:cNvPr id="2053" name="Picture 5"/>
          <p:cNvPicPr>
            <a:picLocks noChangeAspect="1" noChangeArrowheads="1"/>
          </p:cNvPicPr>
          <p:nvPr/>
        </p:nvPicPr>
        <p:blipFill>
          <a:blip r:embed="rId4" cstate="print"/>
          <a:srcRect/>
          <a:stretch>
            <a:fillRect/>
          </a:stretch>
        </p:blipFill>
        <p:spPr bwMode="auto">
          <a:xfrm>
            <a:off x="224337" y="3352800"/>
            <a:ext cx="766263" cy="762000"/>
          </a:xfrm>
          <a:prstGeom prst="rect">
            <a:avLst/>
          </a:prstGeom>
          <a:noFill/>
          <a:ln w="9525">
            <a:noFill/>
            <a:miter lim="800000"/>
            <a:headEnd/>
            <a:tailEnd/>
          </a:ln>
        </p:spPr>
      </p:pic>
      <p:pic>
        <p:nvPicPr>
          <p:cNvPr id="2054" name="Picture 6"/>
          <p:cNvPicPr>
            <a:picLocks noChangeAspect="1" noChangeArrowheads="1"/>
          </p:cNvPicPr>
          <p:nvPr/>
        </p:nvPicPr>
        <p:blipFill>
          <a:blip r:embed="rId5" cstate="print"/>
          <a:srcRect/>
          <a:stretch>
            <a:fillRect/>
          </a:stretch>
        </p:blipFill>
        <p:spPr bwMode="auto">
          <a:xfrm>
            <a:off x="228600" y="2438400"/>
            <a:ext cx="762000" cy="762000"/>
          </a:xfrm>
          <a:prstGeom prst="rect">
            <a:avLst/>
          </a:prstGeom>
          <a:noFill/>
          <a:ln w="9525">
            <a:noFill/>
            <a:miter lim="800000"/>
            <a:headEnd/>
            <a:tailEnd/>
          </a:ln>
        </p:spPr>
      </p:pic>
      <p:pic>
        <p:nvPicPr>
          <p:cNvPr id="2055" name="Picture 7"/>
          <p:cNvPicPr>
            <a:picLocks noChangeAspect="1" noChangeArrowheads="1"/>
          </p:cNvPicPr>
          <p:nvPr/>
        </p:nvPicPr>
        <p:blipFill>
          <a:blip r:embed="rId6" cstate="print"/>
          <a:srcRect/>
          <a:stretch>
            <a:fillRect/>
          </a:stretch>
        </p:blipFill>
        <p:spPr bwMode="auto">
          <a:xfrm>
            <a:off x="228600" y="4191000"/>
            <a:ext cx="762000" cy="779910"/>
          </a:xfrm>
          <a:prstGeom prst="rect">
            <a:avLst/>
          </a:prstGeom>
          <a:noFill/>
          <a:ln w="9525">
            <a:noFill/>
            <a:miter lim="800000"/>
            <a:headEnd/>
            <a:tailEnd/>
          </a:ln>
        </p:spPr>
      </p:pic>
      <p:pic>
        <p:nvPicPr>
          <p:cNvPr id="2056" name="Picture 8"/>
          <p:cNvPicPr>
            <a:picLocks noChangeAspect="1" noChangeArrowheads="1"/>
          </p:cNvPicPr>
          <p:nvPr/>
        </p:nvPicPr>
        <p:blipFill>
          <a:blip r:embed="rId7" cstate="print"/>
          <a:srcRect/>
          <a:stretch>
            <a:fillRect/>
          </a:stretch>
        </p:blipFill>
        <p:spPr bwMode="auto">
          <a:xfrm>
            <a:off x="53814" y="4953001"/>
            <a:ext cx="1089186"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a:bodyPr>
          <a:lstStyle/>
          <a:p>
            <a:r>
              <a:rPr lang="en-US" dirty="0" smtClean="0"/>
              <a:t>To find out more:</a:t>
            </a:r>
            <a:endParaRPr lang="en-US" dirty="0"/>
          </a:p>
        </p:txBody>
      </p:sp>
      <p:sp>
        <p:nvSpPr>
          <p:cNvPr id="3" name="Content Placeholder 2"/>
          <p:cNvSpPr>
            <a:spLocks noGrp="1"/>
          </p:cNvSpPr>
          <p:nvPr>
            <p:ph idx="1"/>
          </p:nvPr>
        </p:nvSpPr>
        <p:spPr>
          <a:xfrm>
            <a:off x="457200" y="1600200"/>
            <a:ext cx="8229600" cy="1027176"/>
          </a:xfrm>
        </p:spPr>
        <p:txBody>
          <a:bodyPr>
            <a:normAutofit/>
          </a:bodyPr>
          <a:lstStyle/>
          <a:p>
            <a:pPr algn="ctr">
              <a:buNone/>
            </a:pPr>
            <a:r>
              <a:rPr lang="en-US" sz="4400" dirty="0" smtClean="0">
                <a:hlinkClick r:id="rId3"/>
              </a:rPr>
              <a:t>www.forgreenheat.org/toolkit</a:t>
            </a:r>
            <a:endParaRPr lang="en-US" sz="4400" dirty="0" smtClean="0"/>
          </a:p>
          <a:p>
            <a:pPr algn="ctr">
              <a:buNone/>
            </a:pPr>
            <a:endParaRPr lang="en-US" sz="4400" dirty="0" smtClean="0"/>
          </a:p>
          <a:p>
            <a:pPr algn="ctr">
              <a:buNone/>
            </a:pPr>
            <a:endParaRPr lang="en-US" sz="4400" dirty="0" smtClean="0"/>
          </a:p>
          <a:p>
            <a:endParaRPr lang="en-US" dirty="0"/>
          </a:p>
        </p:txBody>
      </p:sp>
      <p:pic>
        <p:nvPicPr>
          <p:cNvPr id="4" name="Picture 3" descr="logo small.jpg"/>
          <p:cNvPicPr>
            <a:picLocks noChangeAspect="1"/>
          </p:cNvPicPr>
          <p:nvPr/>
        </p:nvPicPr>
        <p:blipFill>
          <a:blip r:embed="rId4" cstate="print"/>
          <a:stretch>
            <a:fillRect/>
          </a:stretch>
        </p:blipFill>
        <p:spPr>
          <a:xfrm>
            <a:off x="6832600" y="5943600"/>
            <a:ext cx="2311400" cy="707962"/>
          </a:xfrm>
          <a:prstGeom prst="rect">
            <a:avLst/>
          </a:prstGeom>
        </p:spPr>
      </p:pic>
      <p:pic>
        <p:nvPicPr>
          <p:cNvPr id="6" name="Picture 5" descr="Mini-pellet-stove.jpg"/>
          <p:cNvPicPr>
            <a:picLocks noChangeAspect="1"/>
          </p:cNvPicPr>
          <p:nvPr/>
        </p:nvPicPr>
        <p:blipFill>
          <a:blip r:embed="rId5" cstate="print"/>
          <a:stretch>
            <a:fillRect/>
          </a:stretch>
        </p:blipFill>
        <p:spPr>
          <a:xfrm>
            <a:off x="228600" y="4267200"/>
            <a:ext cx="3886200" cy="2362200"/>
          </a:xfrm>
          <a:prstGeom prst="rect">
            <a:avLst/>
          </a:prstGeom>
        </p:spPr>
      </p:pic>
      <p:sp>
        <p:nvSpPr>
          <p:cNvPr id="7" name="TextBox 6"/>
          <p:cNvSpPr txBox="1"/>
          <p:nvPr/>
        </p:nvSpPr>
        <p:spPr>
          <a:xfrm>
            <a:off x="0" y="0"/>
            <a:ext cx="8534400" cy="369332"/>
          </a:xfrm>
          <a:prstGeom prst="rect">
            <a:avLst/>
          </a:prstGeom>
          <a:noFill/>
        </p:spPr>
        <p:txBody>
          <a:bodyPr wrap="square" rtlCol="0">
            <a:spAutoFit/>
          </a:bodyPr>
          <a:lstStyle/>
          <a:p>
            <a:r>
              <a:rPr lang="en-US" dirty="0" smtClean="0">
                <a:solidFill>
                  <a:schemeClr val="bg1"/>
                </a:solidFill>
              </a:rPr>
              <a:t>Transforming Wood Heat in America: A Toolkit of Policy Options 	</a:t>
            </a:r>
            <a:endParaRPr lang="en-US" sz="1200" i="1" dirty="0">
              <a:solidFill>
                <a:schemeClr val="bg1"/>
              </a:solidFill>
            </a:endParaRPr>
          </a:p>
        </p:txBody>
      </p:sp>
      <p:sp>
        <p:nvSpPr>
          <p:cNvPr id="8" name="TextBox 7"/>
          <p:cNvSpPr txBox="1"/>
          <p:nvPr/>
        </p:nvSpPr>
        <p:spPr>
          <a:xfrm>
            <a:off x="4038600" y="6581001"/>
            <a:ext cx="6172200" cy="276999"/>
          </a:xfrm>
          <a:prstGeom prst="rect">
            <a:avLst/>
          </a:prstGeom>
          <a:noFill/>
        </p:spPr>
        <p:txBody>
          <a:bodyPr wrap="square" rtlCol="0">
            <a:spAutoFit/>
          </a:bodyPr>
          <a:lstStyle/>
          <a:p>
            <a:r>
              <a:rPr lang="en-US" sz="1200" i="1" dirty="0" smtClean="0"/>
              <a:t>Full report available at: www.forgreenheat.org/resources/toolkit.html </a:t>
            </a:r>
            <a:endParaRPr lang="en-US" sz="1200"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914400"/>
          </a:xfrm>
        </p:spPr>
        <p:txBody>
          <a:bodyPr>
            <a:noAutofit/>
          </a:bodyPr>
          <a:lstStyle/>
          <a:p>
            <a:r>
              <a:rPr lang="en-US" sz="3200" dirty="0" smtClean="0"/>
              <a:t>About the Alliance &amp; Transforming Wood Heat</a:t>
            </a:r>
            <a:endParaRPr lang="en-US" sz="3200" dirty="0"/>
          </a:p>
        </p:txBody>
      </p:sp>
      <p:sp>
        <p:nvSpPr>
          <p:cNvPr id="3" name="Content Placeholder 2"/>
          <p:cNvSpPr>
            <a:spLocks noGrp="1"/>
          </p:cNvSpPr>
          <p:nvPr>
            <p:ph idx="1"/>
          </p:nvPr>
        </p:nvSpPr>
        <p:spPr>
          <a:xfrm>
            <a:off x="2971800" y="1600200"/>
            <a:ext cx="5715000" cy="4553712"/>
          </a:xfrm>
        </p:spPr>
        <p:txBody>
          <a:bodyPr>
            <a:normAutofit/>
          </a:bodyPr>
          <a:lstStyle/>
          <a:p>
            <a:r>
              <a:rPr lang="en-US" sz="2400" dirty="0" smtClean="0"/>
              <a:t>The Alliance is non-profit, 501c3 organization</a:t>
            </a:r>
          </a:p>
          <a:p>
            <a:r>
              <a:rPr lang="en-US" sz="2400" dirty="0" smtClean="0"/>
              <a:t>Project Funding: Forest Service’s Wood Education and Resource Center (WERC), foundations, companies and individuals</a:t>
            </a:r>
          </a:p>
          <a:p>
            <a:r>
              <a:rPr lang="en-US" sz="2400" dirty="0" smtClean="0"/>
              <a:t>Based on 150 interviews with state and local officials</a:t>
            </a:r>
          </a:p>
          <a:p>
            <a:r>
              <a:rPr lang="en-US" sz="2400" dirty="0" smtClean="0"/>
              <a:t>Guided by Task Force from non-profits, industry &amp; government</a:t>
            </a:r>
          </a:p>
          <a:p>
            <a:endParaRPr lang="en-US" dirty="0"/>
          </a:p>
        </p:txBody>
      </p:sp>
      <p:pic>
        <p:nvPicPr>
          <p:cNvPr id="4" name="Picture 3" descr="logo small.jpg"/>
          <p:cNvPicPr>
            <a:picLocks noChangeAspect="1"/>
          </p:cNvPicPr>
          <p:nvPr/>
        </p:nvPicPr>
        <p:blipFill>
          <a:blip r:embed="rId3" cstate="print"/>
          <a:stretch>
            <a:fillRect/>
          </a:stretch>
        </p:blipFill>
        <p:spPr>
          <a:xfrm>
            <a:off x="6832600" y="5791200"/>
            <a:ext cx="2311400" cy="707962"/>
          </a:xfrm>
          <a:prstGeom prst="rect">
            <a:avLst/>
          </a:prstGeom>
        </p:spPr>
      </p:pic>
      <p:sp>
        <p:nvSpPr>
          <p:cNvPr id="5" name="TextBox 4"/>
          <p:cNvSpPr txBox="1"/>
          <p:nvPr/>
        </p:nvSpPr>
        <p:spPr>
          <a:xfrm>
            <a:off x="0" y="0"/>
            <a:ext cx="8534400" cy="369332"/>
          </a:xfrm>
          <a:prstGeom prst="rect">
            <a:avLst/>
          </a:prstGeom>
          <a:noFill/>
        </p:spPr>
        <p:txBody>
          <a:bodyPr wrap="square" rtlCol="0">
            <a:spAutoFit/>
          </a:bodyPr>
          <a:lstStyle/>
          <a:p>
            <a:r>
              <a:rPr lang="en-US" dirty="0" smtClean="0">
                <a:solidFill>
                  <a:schemeClr val="bg1"/>
                </a:solidFill>
              </a:rPr>
              <a:t>Transforming Wood Heat in America: A Toolkit of Policy Options 	</a:t>
            </a:r>
            <a:endParaRPr lang="en-US" sz="1200" i="1" dirty="0">
              <a:solidFill>
                <a:schemeClr val="bg1"/>
              </a:solidFill>
            </a:endParaRPr>
          </a:p>
        </p:txBody>
      </p:sp>
      <p:sp>
        <p:nvSpPr>
          <p:cNvPr id="6" name="TextBox 5"/>
          <p:cNvSpPr txBox="1"/>
          <p:nvPr/>
        </p:nvSpPr>
        <p:spPr>
          <a:xfrm>
            <a:off x="4038600" y="6581001"/>
            <a:ext cx="6172200" cy="276999"/>
          </a:xfrm>
          <a:prstGeom prst="rect">
            <a:avLst/>
          </a:prstGeom>
          <a:noFill/>
        </p:spPr>
        <p:txBody>
          <a:bodyPr wrap="square" rtlCol="0">
            <a:spAutoFit/>
          </a:bodyPr>
          <a:lstStyle/>
          <a:p>
            <a:r>
              <a:rPr lang="en-US" sz="1200" i="1" dirty="0" smtClean="0"/>
              <a:t>Full report available at: www.forgreenheat.org/resources/toolkit.html </a:t>
            </a:r>
            <a:endParaRPr lang="en-US" sz="1200" i="1" dirty="0"/>
          </a:p>
        </p:txBody>
      </p:sp>
      <p:pic>
        <p:nvPicPr>
          <p:cNvPr id="7" name="Picture 1" descr="cover-mock-2.jpg"/>
          <p:cNvPicPr>
            <a:picLocks noChangeAspect="1" noChangeArrowheads="1"/>
          </p:cNvPicPr>
          <p:nvPr/>
        </p:nvPicPr>
        <p:blipFill>
          <a:blip r:embed="rId4" cstate="print"/>
          <a:srcRect/>
          <a:stretch>
            <a:fillRect/>
          </a:stretch>
        </p:blipFill>
        <p:spPr bwMode="auto">
          <a:xfrm>
            <a:off x="304800" y="1676400"/>
            <a:ext cx="2514600" cy="36842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229600" cy="1066800"/>
          </a:xfrm>
        </p:spPr>
        <p:txBody>
          <a:bodyPr>
            <a:normAutofit fontScale="90000"/>
          </a:bodyPr>
          <a:lstStyle/>
          <a:p>
            <a:r>
              <a:rPr lang="en-US" dirty="0" smtClean="0"/>
              <a:t>Overview – Prevalence of Wood Heat</a:t>
            </a:r>
            <a:endParaRPr lang="en-US" dirty="0"/>
          </a:p>
        </p:txBody>
      </p:sp>
      <p:sp>
        <p:nvSpPr>
          <p:cNvPr id="3" name="Content Placeholder 2"/>
          <p:cNvSpPr>
            <a:spLocks noGrp="1"/>
          </p:cNvSpPr>
          <p:nvPr>
            <p:ph idx="1"/>
          </p:nvPr>
        </p:nvSpPr>
        <p:spPr>
          <a:xfrm>
            <a:off x="5334000" y="1752600"/>
            <a:ext cx="3657600" cy="4572000"/>
          </a:xfrm>
        </p:spPr>
        <p:txBody>
          <a:bodyPr>
            <a:normAutofit fontScale="92500" lnSpcReduction="10000"/>
          </a:bodyPr>
          <a:lstStyle/>
          <a:p>
            <a:r>
              <a:rPr lang="en-US" sz="2600" dirty="0" smtClean="0"/>
              <a:t> 10% of American homes heat with wood. (US Census)</a:t>
            </a:r>
          </a:p>
          <a:p>
            <a:r>
              <a:rPr lang="en-US" sz="2600" dirty="0" smtClean="0"/>
              <a:t>Wood heaters make 80% of residential renewable energy (EIA).</a:t>
            </a:r>
          </a:p>
          <a:p>
            <a:r>
              <a:rPr lang="en-US" sz="2600" dirty="0" smtClean="0"/>
              <a:t>13 million wood heaters in use (EIA).</a:t>
            </a:r>
          </a:p>
          <a:p>
            <a:r>
              <a:rPr lang="en-US" sz="2600" dirty="0" smtClean="0"/>
              <a:t>Wood heat rose 50 – 80% in 6 states from 2000–2009. (US Census)</a:t>
            </a:r>
          </a:p>
          <a:p>
            <a:pPr>
              <a:buNone/>
            </a:pPr>
            <a:endParaRPr lang="en-US" dirty="0"/>
          </a:p>
        </p:txBody>
      </p:sp>
      <p:pic>
        <p:nvPicPr>
          <p:cNvPr id="4" name="Picture 3" descr="logo small.jpg"/>
          <p:cNvPicPr>
            <a:picLocks noChangeAspect="1"/>
          </p:cNvPicPr>
          <p:nvPr/>
        </p:nvPicPr>
        <p:blipFill>
          <a:blip r:embed="rId3" cstate="print"/>
          <a:stretch>
            <a:fillRect/>
          </a:stretch>
        </p:blipFill>
        <p:spPr>
          <a:xfrm>
            <a:off x="6832600" y="5921438"/>
            <a:ext cx="2311400" cy="707962"/>
          </a:xfrm>
          <a:prstGeom prst="rect">
            <a:avLst/>
          </a:prstGeom>
        </p:spPr>
      </p:pic>
      <p:pic>
        <p:nvPicPr>
          <p:cNvPr id="2050" name="Picture 0" descr="greyscale wood change map small.JPG"/>
          <p:cNvPicPr>
            <a:picLocks noChangeArrowheads="1"/>
          </p:cNvPicPr>
          <p:nvPr/>
        </p:nvPicPr>
        <p:blipFill>
          <a:blip r:embed="rId4" cstate="print"/>
          <a:srcRect/>
          <a:stretch>
            <a:fillRect/>
          </a:stretch>
        </p:blipFill>
        <p:spPr bwMode="auto">
          <a:xfrm>
            <a:off x="76200" y="1752600"/>
            <a:ext cx="5486400" cy="3810000"/>
          </a:xfrm>
          <a:prstGeom prst="rect">
            <a:avLst/>
          </a:prstGeom>
          <a:noFill/>
          <a:ln w="9525">
            <a:noFill/>
            <a:miter lim="800000"/>
            <a:headEnd/>
            <a:tailEnd/>
          </a:ln>
        </p:spPr>
      </p:pic>
      <p:sp>
        <p:nvSpPr>
          <p:cNvPr id="7" name="TextBox 6"/>
          <p:cNvSpPr txBox="1"/>
          <p:nvPr/>
        </p:nvSpPr>
        <p:spPr>
          <a:xfrm>
            <a:off x="0" y="0"/>
            <a:ext cx="8534400" cy="369332"/>
          </a:xfrm>
          <a:prstGeom prst="rect">
            <a:avLst/>
          </a:prstGeom>
          <a:noFill/>
        </p:spPr>
        <p:txBody>
          <a:bodyPr wrap="square" rtlCol="0">
            <a:spAutoFit/>
          </a:bodyPr>
          <a:lstStyle/>
          <a:p>
            <a:r>
              <a:rPr lang="en-US" dirty="0" smtClean="0">
                <a:solidFill>
                  <a:schemeClr val="bg1"/>
                </a:solidFill>
              </a:rPr>
              <a:t>Transforming Wood Heat in America: A Toolkit of Policy Options 	</a:t>
            </a:r>
            <a:endParaRPr lang="en-US" sz="1200" i="1" dirty="0">
              <a:solidFill>
                <a:schemeClr val="bg1"/>
              </a:solidFill>
            </a:endParaRPr>
          </a:p>
        </p:txBody>
      </p:sp>
      <p:sp>
        <p:nvSpPr>
          <p:cNvPr id="8" name="TextBox 7"/>
          <p:cNvSpPr txBox="1"/>
          <p:nvPr/>
        </p:nvSpPr>
        <p:spPr>
          <a:xfrm>
            <a:off x="4038600" y="6581001"/>
            <a:ext cx="6172200" cy="276999"/>
          </a:xfrm>
          <a:prstGeom prst="rect">
            <a:avLst/>
          </a:prstGeom>
          <a:noFill/>
        </p:spPr>
        <p:txBody>
          <a:bodyPr wrap="square" rtlCol="0">
            <a:spAutoFit/>
          </a:bodyPr>
          <a:lstStyle/>
          <a:p>
            <a:r>
              <a:rPr lang="en-US" sz="1200" i="1" dirty="0" smtClean="0"/>
              <a:t>Full report available at: www.forgreenheat.org/resources/toolkit.html </a:t>
            </a:r>
            <a:endParaRPr lang="en-US" sz="1200"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915400" cy="1371600"/>
          </a:xfrm>
        </p:spPr>
        <p:txBody>
          <a:bodyPr>
            <a:normAutofit fontScale="90000"/>
          </a:bodyPr>
          <a:lstStyle/>
          <a:p>
            <a:pPr algn="ctr"/>
            <a:r>
              <a:rPr lang="en-US" sz="3200" dirty="0" smtClean="0"/>
              <a:t>Fossil Fuel Reduction of a $3,000 Wood/Pellet Stove</a:t>
            </a:r>
            <a:br>
              <a:rPr lang="en-US" sz="3200" dirty="0" smtClean="0"/>
            </a:br>
            <a:r>
              <a:rPr lang="en-US" sz="3200" dirty="0" smtClean="0"/>
              <a:t> =</a:t>
            </a:r>
            <a:br>
              <a:rPr lang="en-US" sz="3200" dirty="0" smtClean="0"/>
            </a:br>
            <a:r>
              <a:rPr lang="en-US" sz="3200" dirty="0" smtClean="0"/>
              <a:t> Fossil Fuel Reduction of a $30,000 Solar PV </a:t>
            </a:r>
            <a:endParaRPr lang="en-US" sz="3200" dirty="0"/>
          </a:p>
        </p:txBody>
      </p:sp>
      <p:sp>
        <p:nvSpPr>
          <p:cNvPr id="3" name="Content Placeholder 2"/>
          <p:cNvSpPr>
            <a:spLocks noGrp="1"/>
          </p:cNvSpPr>
          <p:nvPr>
            <p:ph idx="1"/>
          </p:nvPr>
        </p:nvSpPr>
        <p:spPr>
          <a:xfrm>
            <a:off x="838200" y="2209800"/>
            <a:ext cx="8229600" cy="4325112"/>
          </a:xfrm>
        </p:spPr>
        <p:txBody>
          <a:bodyPr>
            <a:normAutofit fontScale="92500" lnSpcReduction="20000"/>
          </a:bodyPr>
          <a:lstStyle/>
          <a:p>
            <a:endParaRPr lang="en-US" dirty="0" smtClean="0"/>
          </a:p>
          <a:p>
            <a:endParaRPr lang="en-US" dirty="0" smtClean="0"/>
          </a:p>
          <a:p>
            <a:pPr>
              <a:buNone/>
            </a:pPr>
            <a:r>
              <a:rPr lang="en-US" dirty="0" smtClean="0"/>
              <a:t> </a:t>
            </a:r>
          </a:p>
          <a:p>
            <a:endParaRPr lang="en-US" dirty="0" smtClean="0"/>
          </a:p>
          <a:p>
            <a:endParaRPr lang="en-US" dirty="0" smtClean="0"/>
          </a:p>
          <a:p>
            <a:endParaRPr lang="en-US" dirty="0" smtClean="0"/>
          </a:p>
          <a:p>
            <a:endParaRPr lang="en-US" dirty="0" smtClean="0"/>
          </a:p>
          <a:p>
            <a:r>
              <a:rPr lang="en-US" sz="2600" dirty="0" smtClean="0"/>
              <a:t>Both systems can displace equal amounts of carbon from fossil fuel: 3 tons.</a:t>
            </a:r>
          </a:p>
          <a:p>
            <a:r>
              <a:rPr lang="en-US" sz="2600" dirty="0" smtClean="0"/>
              <a:t>1 </a:t>
            </a:r>
            <a:r>
              <a:rPr lang="en-US" sz="2600" dirty="0" err="1" smtClean="0"/>
              <a:t>kw</a:t>
            </a:r>
            <a:r>
              <a:rPr lang="en-US" sz="2600" dirty="0" smtClean="0"/>
              <a:t> system, 1 cord of wood or 1 ton of pellets all displace about 1 ton of carbon from fossil fuels.</a:t>
            </a:r>
          </a:p>
          <a:p>
            <a:pPr>
              <a:buNone/>
            </a:pPr>
            <a:r>
              <a:rPr lang="en-US" dirty="0" smtClean="0"/>
              <a:t> </a:t>
            </a:r>
            <a:endParaRPr lang="en-US" dirty="0"/>
          </a:p>
        </p:txBody>
      </p:sp>
      <p:pic>
        <p:nvPicPr>
          <p:cNvPr id="4" name="Picture 3" descr="lopi-leyden-stove.jpg"/>
          <p:cNvPicPr>
            <a:picLocks noChangeAspect="1"/>
          </p:cNvPicPr>
          <p:nvPr/>
        </p:nvPicPr>
        <p:blipFill>
          <a:blip r:embed="rId3" cstate="print"/>
          <a:stretch>
            <a:fillRect/>
          </a:stretch>
        </p:blipFill>
        <p:spPr>
          <a:xfrm>
            <a:off x="1752600" y="2362200"/>
            <a:ext cx="2065597" cy="2057400"/>
          </a:xfrm>
          <a:prstGeom prst="rect">
            <a:avLst/>
          </a:prstGeom>
        </p:spPr>
      </p:pic>
      <p:pic>
        <p:nvPicPr>
          <p:cNvPr id="5" name="Picture 4" descr="suburban solar.jpg"/>
          <p:cNvPicPr>
            <a:picLocks noChangeAspect="1"/>
          </p:cNvPicPr>
          <p:nvPr/>
        </p:nvPicPr>
        <p:blipFill>
          <a:blip r:embed="rId4" cstate="print"/>
          <a:stretch>
            <a:fillRect/>
          </a:stretch>
        </p:blipFill>
        <p:spPr>
          <a:xfrm>
            <a:off x="4343400" y="2362200"/>
            <a:ext cx="3124201" cy="2080718"/>
          </a:xfrm>
          <a:prstGeom prst="rect">
            <a:avLst/>
          </a:prstGeom>
        </p:spPr>
      </p:pic>
      <p:sp>
        <p:nvSpPr>
          <p:cNvPr id="6" name="TextBox 5"/>
          <p:cNvSpPr txBox="1"/>
          <p:nvPr/>
        </p:nvSpPr>
        <p:spPr>
          <a:xfrm>
            <a:off x="0" y="0"/>
            <a:ext cx="8534400" cy="369332"/>
          </a:xfrm>
          <a:prstGeom prst="rect">
            <a:avLst/>
          </a:prstGeom>
          <a:noFill/>
        </p:spPr>
        <p:txBody>
          <a:bodyPr wrap="square" rtlCol="0">
            <a:spAutoFit/>
          </a:bodyPr>
          <a:lstStyle/>
          <a:p>
            <a:r>
              <a:rPr lang="en-US" dirty="0" smtClean="0">
                <a:solidFill>
                  <a:schemeClr val="bg1"/>
                </a:solidFill>
              </a:rPr>
              <a:t>Transforming Wood Heat in America: A Toolkit of Policy Options 	</a:t>
            </a:r>
            <a:endParaRPr lang="en-US" sz="1200" i="1" dirty="0">
              <a:solidFill>
                <a:schemeClr val="bg1"/>
              </a:solidFill>
            </a:endParaRPr>
          </a:p>
        </p:txBody>
      </p:sp>
      <p:sp>
        <p:nvSpPr>
          <p:cNvPr id="7" name="TextBox 6"/>
          <p:cNvSpPr txBox="1"/>
          <p:nvPr/>
        </p:nvSpPr>
        <p:spPr>
          <a:xfrm>
            <a:off x="4038600" y="6581001"/>
            <a:ext cx="6172200" cy="276999"/>
          </a:xfrm>
          <a:prstGeom prst="rect">
            <a:avLst/>
          </a:prstGeom>
          <a:noFill/>
        </p:spPr>
        <p:txBody>
          <a:bodyPr wrap="square" rtlCol="0">
            <a:spAutoFit/>
          </a:bodyPr>
          <a:lstStyle/>
          <a:p>
            <a:r>
              <a:rPr lang="en-US" sz="1200" i="1" dirty="0" smtClean="0"/>
              <a:t>Full report available at: www.forgreenheat.org/resources/toolkit.html </a:t>
            </a:r>
            <a:endParaRPr lang="en-US" sz="1200" i="1" dirty="0"/>
          </a:p>
        </p:txBody>
      </p:sp>
      <p:pic>
        <p:nvPicPr>
          <p:cNvPr id="8" name="Picture 7" descr="logo small.jpg"/>
          <p:cNvPicPr>
            <a:picLocks noChangeAspect="1"/>
          </p:cNvPicPr>
          <p:nvPr/>
        </p:nvPicPr>
        <p:blipFill>
          <a:blip r:embed="rId5" cstate="print"/>
          <a:stretch>
            <a:fillRect/>
          </a:stretch>
        </p:blipFill>
        <p:spPr>
          <a:xfrm>
            <a:off x="6832600" y="5921438"/>
            <a:ext cx="2311400" cy="70796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fontScale="90000"/>
          </a:bodyPr>
          <a:lstStyle/>
          <a:p>
            <a:r>
              <a:rPr lang="en-US" dirty="0" smtClean="0"/>
              <a:t>Wood Stoves vs. Solar PV &amp; the </a:t>
            </a:r>
            <a:r>
              <a:rPr lang="en-US" dirty="0" err="1" smtClean="0"/>
              <a:t>Prius</a:t>
            </a:r>
            <a:endParaRPr lang="en-US" dirty="0"/>
          </a:p>
        </p:txBody>
      </p:sp>
      <p:pic>
        <p:nvPicPr>
          <p:cNvPr id="9" name="Picture 8" descr="logo small.jpg"/>
          <p:cNvPicPr>
            <a:picLocks noChangeAspect="1"/>
          </p:cNvPicPr>
          <p:nvPr/>
        </p:nvPicPr>
        <p:blipFill>
          <a:blip r:embed="rId3" cstate="print"/>
          <a:stretch>
            <a:fillRect/>
          </a:stretch>
        </p:blipFill>
        <p:spPr>
          <a:xfrm>
            <a:off x="6832600" y="5943600"/>
            <a:ext cx="2311400" cy="707962"/>
          </a:xfrm>
          <a:prstGeom prst="rect">
            <a:avLst/>
          </a:prstGeom>
        </p:spPr>
      </p:pic>
      <p:graphicFrame>
        <p:nvGraphicFramePr>
          <p:cNvPr id="5" name="Table 4"/>
          <p:cNvGraphicFramePr>
            <a:graphicFrameLocks noGrp="1"/>
          </p:cNvGraphicFramePr>
          <p:nvPr/>
        </p:nvGraphicFramePr>
        <p:xfrm>
          <a:off x="457200" y="1828800"/>
          <a:ext cx="8153401" cy="4006760"/>
        </p:xfrm>
        <a:graphic>
          <a:graphicData uri="http://schemas.openxmlformats.org/drawingml/2006/table">
            <a:tbl>
              <a:tblPr firstRow="1" firstCol="1">
                <a:tableStyleId>{08FB837D-C827-4EFA-A057-4D05807E0F7C}</a:tableStyleId>
              </a:tblPr>
              <a:tblGrid>
                <a:gridCol w="1676400"/>
                <a:gridCol w="2057400"/>
                <a:gridCol w="2129319"/>
                <a:gridCol w="2290282"/>
              </a:tblGrid>
              <a:tr h="990602">
                <a:tc>
                  <a:txBody>
                    <a:bodyPr/>
                    <a:lstStyle/>
                    <a:p>
                      <a:pPr algn="l" fontAlgn="b"/>
                      <a:r>
                        <a:rPr lang="en-US" sz="1600" b="1" i="0" u="none" strike="noStrike" dirty="0" smtClean="0">
                          <a:solidFill>
                            <a:srgbClr val="FFFFFF"/>
                          </a:solidFill>
                          <a:latin typeface="+mn-lt"/>
                        </a:rPr>
                        <a:t>Technology</a:t>
                      </a:r>
                      <a:endParaRPr lang="en-US" sz="1600" b="1" i="0" u="none" strike="noStrike" dirty="0">
                        <a:solidFill>
                          <a:srgbClr val="FFFFFF"/>
                        </a:solidFill>
                        <a:latin typeface="+mn-lt"/>
                      </a:endParaRPr>
                    </a:p>
                  </a:txBody>
                  <a:tcPr marL="9525" marR="9525" marT="9525" marB="0" anchor="b"/>
                </a:tc>
                <a:tc>
                  <a:txBody>
                    <a:bodyPr/>
                    <a:lstStyle/>
                    <a:p>
                      <a:pPr algn="l" fontAlgn="b"/>
                      <a:r>
                        <a:rPr lang="en-US" sz="1600" u="none" strike="noStrike" dirty="0"/>
                        <a:t># of</a:t>
                      </a:r>
                      <a:r>
                        <a:rPr lang="en-US" sz="1600" u="none" strike="noStrike" dirty="0" smtClean="0"/>
                        <a:t> appliances installed as </a:t>
                      </a:r>
                      <a:r>
                        <a:rPr lang="en-US" sz="1600" u="none" strike="noStrike" dirty="0"/>
                        <a:t>of </a:t>
                      </a:r>
                      <a:r>
                        <a:rPr lang="en-US" sz="1600" u="none" strike="noStrike" dirty="0" smtClean="0"/>
                        <a:t>2010 </a:t>
                      </a:r>
                      <a:endParaRPr lang="en-US" sz="1600" b="1" i="0" u="none" strike="noStrike" dirty="0">
                        <a:solidFill>
                          <a:srgbClr val="FFFFFF"/>
                        </a:solidFill>
                        <a:latin typeface="Verdana"/>
                      </a:endParaRPr>
                    </a:p>
                  </a:txBody>
                  <a:tcPr marL="9525" marR="9525" marT="9525" marB="0" anchor="b"/>
                </a:tc>
                <a:tc>
                  <a:txBody>
                    <a:bodyPr/>
                    <a:lstStyle/>
                    <a:p>
                      <a:pPr algn="l" fontAlgn="b"/>
                      <a:r>
                        <a:rPr lang="en-US" sz="1600" u="none" strike="noStrike" dirty="0"/>
                        <a:t>T</a:t>
                      </a:r>
                      <a:r>
                        <a:rPr lang="en-US" sz="1600" u="none" strike="noStrike" dirty="0" smtClean="0"/>
                        <a:t>ons </a:t>
                      </a:r>
                      <a:r>
                        <a:rPr lang="en-US" sz="1600" u="none" strike="noStrike" dirty="0"/>
                        <a:t>of carbon saved per year per appliance</a:t>
                      </a:r>
                      <a:endParaRPr lang="en-US" sz="1600" b="1" i="0" u="none" strike="noStrike" dirty="0">
                        <a:solidFill>
                          <a:srgbClr val="FFFFFF"/>
                        </a:solidFill>
                        <a:latin typeface="Verdana"/>
                      </a:endParaRPr>
                    </a:p>
                  </a:txBody>
                  <a:tcPr marL="9525" marR="9525" marT="9525" marB="0" anchor="b"/>
                </a:tc>
                <a:tc>
                  <a:txBody>
                    <a:bodyPr/>
                    <a:lstStyle/>
                    <a:p>
                      <a:pPr algn="l" rtl="0" fontAlgn="b"/>
                      <a:r>
                        <a:rPr lang="en-US" sz="1600" b="1" i="0" u="none" strike="noStrike">
                          <a:solidFill>
                            <a:srgbClr val="FFFFFF"/>
                          </a:solidFill>
                          <a:latin typeface="Georgia"/>
                        </a:rPr>
                        <a:t>Total tons of carbon saved per year in US</a:t>
                      </a:r>
                      <a:r>
                        <a:rPr lang="en-US" sz="1600" b="1" i="0" u="none" strike="noStrike">
                          <a:solidFill>
                            <a:srgbClr val="FFFFFF"/>
                          </a:solidFill>
                          <a:latin typeface="Verdana"/>
                        </a:rPr>
                        <a:t> </a:t>
                      </a:r>
                      <a:endParaRPr lang="en-US" sz="1600" b="1" i="0" u="none" strike="noStrike">
                        <a:solidFill>
                          <a:srgbClr val="FFFFFF"/>
                        </a:solidFill>
                        <a:latin typeface="Georgia"/>
                      </a:endParaRPr>
                    </a:p>
                  </a:txBody>
                  <a:tcPr marL="9525" marR="9525" marT="9525" marB="0" anchor="b"/>
                </a:tc>
              </a:tr>
              <a:tr h="502693">
                <a:tc>
                  <a:txBody>
                    <a:bodyPr/>
                    <a:lstStyle/>
                    <a:p>
                      <a:pPr algn="l" fontAlgn="b"/>
                      <a:r>
                        <a:rPr lang="en-US" sz="1600" u="none" strike="noStrike" dirty="0" smtClean="0"/>
                        <a:t>Pre 1990 stoves</a:t>
                      </a:r>
                      <a:endParaRPr lang="en-US" sz="1600" b="0" i="0" u="none" strike="noStrike" dirty="0">
                        <a:solidFill>
                          <a:srgbClr val="000000"/>
                        </a:solidFill>
                        <a:latin typeface="Verdana"/>
                      </a:endParaRPr>
                    </a:p>
                  </a:txBody>
                  <a:tcPr marL="9525" marR="9525" marT="9525" marB="0" anchor="b"/>
                </a:tc>
                <a:tc>
                  <a:txBody>
                    <a:bodyPr/>
                    <a:lstStyle/>
                    <a:p>
                      <a:pPr algn="l" rtl="0" fontAlgn="b"/>
                      <a:r>
                        <a:rPr lang="en-US" sz="1600" b="0" i="0" u="none" strike="noStrike" dirty="0">
                          <a:solidFill>
                            <a:srgbClr val="000000"/>
                          </a:solidFill>
                          <a:latin typeface="Georgia"/>
                        </a:rPr>
                        <a:t>6 million</a:t>
                      </a:r>
                      <a:r>
                        <a:rPr lang="en-US" sz="1600" b="0" i="0" u="none" strike="noStrike" dirty="0">
                          <a:solidFill>
                            <a:srgbClr val="000000"/>
                          </a:solidFill>
                          <a:latin typeface="Verdana"/>
                        </a:rPr>
                        <a:t> </a:t>
                      </a:r>
                      <a:endParaRPr lang="en-US" sz="1600" b="0" i="0" u="none" strike="noStrike" dirty="0">
                        <a:solidFill>
                          <a:srgbClr val="000000"/>
                        </a:solidFill>
                        <a:latin typeface="Georgia"/>
                      </a:endParaRPr>
                    </a:p>
                  </a:txBody>
                  <a:tcPr marL="9525" marR="9525" marT="9525" marB="0" anchor="b"/>
                </a:tc>
                <a:tc>
                  <a:txBody>
                    <a:bodyPr/>
                    <a:lstStyle/>
                    <a:p>
                      <a:pPr algn="l" fontAlgn="b"/>
                      <a:r>
                        <a:rPr lang="en-US" sz="1600" u="none" strike="noStrike"/>
                        <a:t>1.5 tons</a:t>
                      </a:r>
                      <a:endParaRPr lang="en-US" sz="1600" b="0" i="0" u="none" strike="noStrike">
                        <a:solidFill>
                          <a:srgbClr val="000000"/>
                        </a:solidFill>
                        <a:latin typeface="Verdana"/>
                      </a:endParaRPr>
                    </a:p>
                  </a:txBody>
                  <a:tcPr marL="9525" marR="9525" marT="9525" marB="0" anchor="b"/>
                </a:tc>
                <a:tc>
                  <a:txBody>
                    <a:bodyPr/>
                    <a:lstStyle/>
                    <a:p>
                      <a:pPr algn="l" rtl="0" fontAlgn="b"/>
                      <a:r>
                        <a:rPr lang="en-US" sz="1600" b="0" i="0" u="none" strike="noStrike">
                          <a:solidFill>
                            <a:srgbClr val="000000"/>
                          </a:solidFill>
                          <a:latin typeface="Georgia"/>
                        </a:rPr>
                        <a:t>9 million</a:t>
                      </a:r>
                      <a:r>
                        <a:rPr lang="en-US" sz="1600" b="0" i="0" u="none" strike="noStrike">
                          <a:solidFill>
                            <a:srgbClr val="000000"/>
                          </a:solidFill>
                          <a:latin typeface="Verdana"/>
                        </a:rPr>
                        <a:t> </a:t>
                      </a:r>
                      <a:endParaRPr lang="en-US" sz="1600" b="0" i="0" u="none" strike="noStrike">
                        <a:solidFill>
                          <a:srgbClr val="000000"/>
                        </a:solidFill>
                        <a:latin typeface="Georgia"/>
                      </a:endParaRPr>
                    </a:p>
                  </a:txBody>
                  <a:tcPr marL="9525" marR="9525" marT="9525" marB="0" anchor="b"/>
                </a:tc>
              </a:tr>
              <a:tr h="502693">
                <a:tc>
                  <a:txBody>
                    <a:bodyPr/>
                    <a:lstStyle/>
                    <a:p>
                      <a:pPr algn="l" fontAlgn="b"/>
                      <a:r>
                        <a:rPr lang="en-US" sz="1600" u="none" strike="noStrike" dirty="0" smtClean="0"/>
                        <a:t>EPA</a:t>
                      </a:r>
                      <a:r>
                        <a:rPr lang="en-US" sz="1600" u="none" strike="noStrike" baseline="0" dirty="0" smtClean="0"/>
                        <a:t> certified</a:t>
                      </a:r>
                      <a:r>
                        <a:rPr lang="en-US" sz="1600" u="none" strike="noStrike" dirty="0" smtClean="0"/>
                        <a:t> stoves</a:t>
                      </a:r>
                      <a:endParaRPr lang="en-US" sz="1600" b="0" i="0" u="none" strike="noStrike" dirty="0">
                        <a:solidFill>
                          <a:srgbClr val="000000"/>
                        </a:solidFill>
                        <a:latin typeface="Verdana"/>
                      </a:endParaRPr>
                    </a:p>
                  </a:txBody>
                  <a:tcPr marL="9525" marR="9525" marT="9525" marB="0" anchor="b"/>
                </a:tc>
                <a:tc>
                  <a:txBody>
                    <a:bodyPr/>
                    <a:lstStyle/>
                    <a:p>
                      <a:pPr algn="l" rtl="0" fontAlgn="b"/>
                      <a:r>
                        <a:rPr lang="en-US" sz="1600" b="0" i="0" u="none" strike="noStrike">
                          <a:solidFill>
                            <a:srgbClr val="000000"/>
                          </a:solidFill>
                          <a:latin typeface="Georgia"/>
                        </a:rPr>
                        <a:t>3 million</a:t>
                      </a:r>
                      <a:r>
                        <a:rPr lang="en-US" sz="1600" b="0" i="0" u="none" strike="noStrike">
                          <a:solidFill>
                            <a:srgbClr val="000000"/>
                          </a:solidFill>
                          <a:latin typeface="Verdana"/>
                        </a:rPr>
                        <a:t> </a:t>
                      </a:r>
                      <a:endParaRPr lang="en-US" sz="1600" b="0" i="0" u="none" strike="noStrike">
                        <a:solidFill>
                          <a:srgbClr val="000000"/>
                        </a:solidFill>
                        <a:latin typeface="Georgia"/>
                      </a:endParaRPr>
                    </a:p>
                  </a:txBody>
                  <a:tcPr marL="9525" marR="9525" marT="9525" marB="0" anchor="b"/>
                </a:tc>
                <a:tc>
                  <a:txBody>
                    <a:bodyPr/>
                    <a:lstStyle/>
                    <a:p>
                      <a:pPr algn="l" fontAlgn="b"/>
                      <a:r>
                        <a:rPr lang="en-US" sz="1600" u="none" strike="noStrike"/>
                        <a:t>1.9 tons</a:t>
                      </a:r>
                      <a:endParaRPr lang="en-US" sz="1600" b="0" i="0" u="none" strike="noStrike">
                        <a:solidFill>
                          <a:srgbClr val="000000"/>
                        </a:solidFill>
                        <a:latin typeface="Verdana"/>
                      </a:endParaRPr>
                    </a:p>
                  </a:txBody>
                  <a:tcPr marL="9525" marR="9525" marT="9525" marB="0" anchor="b"/>
                </a:tc>
                <a:tc>
                  <a:txBody>
                    <a:bodyPr/>
                    <a:lstStyle/>
                    <a:p>
                      <a:pPr algn="l" rtl="0" fontAlgn="b"/>
                      <a:r>
                        <a:rPr lang="en-US" sz="1600" b="0" i="0" u="none" strike="noStrike">
                          <a:solidFill>
                            <a:srgbClr val="000000"/>
                          </a:solidFill>
                          <a:latin typeface="Georgia"/>
                        </a:rPr>
                        <a:t>5.7 million</a:t>
                      </a:r>
                      <a:r>
                        <a:rPr lang="en-US" sz="1600" b="0" i="0" u="none" strike="noStrike">
                          <a:solidFill>
                            <a:srgbClr val="000000"/>
                          </a:solidFill>
                          <a:latin typeface="Verdana"/>
                        </a:rPr>
                        <a:t> </a:t>
                      </a:r>
                      <a:endParaRPr lang="en-US" sz="1600" b="0" i="0" u="none" strike="noStrike">
                        <a:solidFill>
                          <a:srgbClr val="000000"/>
                        </a:solidFill>
                        <a:latin typeface="Georgia"/>
                      </a:endParaRPr>
                    </a:p>
                  </a:txBody>
                  <a:tcPr marL="9525" marR="9525" marT="9525" marB="0" anchor="b"/>
                </a:tc>
              </a:tr>
              <a:tr h="502693">
                <a:tc>
                  <a:txBody>
                    <a:bodyPr/>
                    <a:lstStyle/>
                    <a:p>
                      <a:pPr algn="l" fontAlgn="b"/>
                      <a:r>
                        <a:rPr lang="en-US" sz="1600" u="none" strike="noStrike" dirty="0"/>
                        <a:t>Pellet </a:t>
                      </a:r>
                      <a:r>
                        <a:rPr lang="en-US" sz="1600" u="none" strike="noStrike" dirty="0" smtClean="0"/>
                        <a:t>stoves</a:t>
                      </a:r>
                      <a:endParaRPr lang="en-US" sz="1600" b="0" i="0" u="none" strike="noStrike" dirty="0">
                        <a:solidFill>
                          <a:srgbClr val="000000"/>
                        </a:solidFill>
                        <a:latin typeface="Verdana"/>
                      </a:endParaRPr>
                    </a:p>
                  </a:txBody>
                  <a:tcPr marL="9525" marR="9525" marT="9525" marB="0" anchor="b"/>
                </a:tc>
                <a:tc>
                  <a:txBody>
                    <a:bodyPr/>
                    <a:lstStyle/>
                    <a:p>
                      <a:pPr algn="l" rtl="0" fontAlgn="b"/>
                      <a:r>
                        <a:rPr lang="en-US" sz="1600" b="0" i="0" u="none" strike="noStrike">
                          <a:solidFill>
                            <a:srgbClr val="000000"/>
                          </a:solidFill>
                          <a:latin typeface="Georgia"/>
                        </a:rPr>
                        <a:t>1 million</a:t>
                      </a:r>
                      <a:r>
                        <a:rPr lang="en-US" sz="1600" b="0" i="0" u="none" strike="noStrike">
                          <a:solidFill>
                            <a:srgbClr val="000000"/>
                          </a:solidFill>
                          <a:latin typeface="Verdana"/>
                        </a:rPr>
                        <a:t> </a:t>
                      </a:r>
                      <a:endParaRPr lang="en-US" sz="1600" b="0" i="0" u="none" strike="noStrike">
                        <a:solidFill>
                          <a:srgbClr val="000000"/>
                        </a:solidFill>
                        <a:latin typeface="Georgia"/>
                      </a:endParaRPr>
                    </a:p>
                  </a:txBody>
                  <a:tcPr marL="9525" marR="9525" marT="9525" marB="0" anchor="b"/>
                </a:tc>
                <a:tc>
                  <a:txBody>
                    <a:bodyPr/>
                    <a:lstStyle/>
                    <a:p>
                      <a:pPr algn="l" fontAlgn="b"/>
                      <a:r>
                        <a:rPr lang="en-US" sz="1600" u="none" strike="noStrike" dirty="0" smtClean="0"/>
                        <a:t>3.5 </a:t>
                      </a:r>
                      <a:r>
                        <a:rPr lang="en-US" sz="1600" u="none" strike="noStrike" dirty="0"/>
                        <a:t>tons</a:t>
                      </a:r>
                      <a:endParaRPr lang="en-US" sz="1600" b="0" i="0" u="none" strike="noStrike" dirty="0">
                        <a:solidFill>
                          <a:srgbClr val="000000"/>
                        </a:solidFill>
                        <a:latin typeface="Verdana"/>
                      </a:endParaRPr>
                    </a:p>
                  </a:txBody>
                  <a:tcPr marL="9525" marR="9525" marT="9525" marB="0" anchor="b"/>
                </a:tc>
                <a:tc>
                  <a:txBody>
                    <a:bodyPr/>
                    <a:lstStyle/>
                    <a:p>
                      <a:pPr algn="l" rtl="0" fontAlgn="b"/>
                      <a:r>
                        <a:rPr lang="en-US" sz="1600" b="0" i="0" u="none" strike="noStrike" dirty="0" smtClean="0">
                          <a:solidFill>
                            <a:srgbClr val="000000"/>
                          </a:solidFill>
                          <a:latin typeface="Georgia"/>
                        </a:rPr>
                        <a:t>3.5 </a:t>
                      </a:r>
                      <a:r>
                        <a:rPr lang="en-US" sz="1600" b="0" i="0" u="none" strike="noStrike" dirty="0">
                          <a:solidFill>
                            <a:srgbClr val="000000"/>
                          </a:solidFill>
                          <a:latin typeface="Georgia"/>
                        </a:rPr>
                        <a:t>million</a:t>
                      </a:r>
                      <a:r>
                        <a:rPr lang="en-US" sz="1600" b="0" i="0" u="none" strike="noStrike" dirty="0">
                          <a:solidFill>
                            <a:srgbClr val="000000"/>
                          </a:solidFill>
                          <a:latin typeface="Verdana"/>
                        </a:rPr>
                        <a:t> </a:t>
                      </a:r>
                      <a:endParaRPr lang="en-US" sz="1600" b="0" i="0" u="none" strike="noStrike" dirty="0">
                        <a:solidFill>
                          <a:srgbClr val="000000"/>
                        </a:solidFill>
                        <a:latin typeface="Georgia"/>
                      </a:endParaRPr>
                    </a:p>
                  </a:txBody>
                  <a:tcPr marL="9525" marR="9525" marT="9525" marB="0" anchor="b"/>
                </a:tc>
              </a:tr>
              <a:tr h="502693">
                <a:tc>
                  <a:txBody>
                    <a:bodyPr/>
                    <a:lstStyle/>
                    <a:p>
                      <a:pPr algn="l" fontAlgn="b"/>
                      <a:r>
                        <a:rPr lang="en-US" sz="1600" u="none" strike="noStrike" dirty="0" smtClean="0"/>
                        <a:t>Total stoves</a:t>
                      </a:r>
                      <a:endParaRPr lang="en-US" sz="1600" b="0" i="0" u="none" strike="noStrike" dirty="0">
                        <a:solidFill>
                          <a:srgbClr val="000000"/>
                        </a:solidFill>
                        <a:latin typeface="Verdana"/>
                      </a:endParaRPr>
                    </a:p>
                  </a:txBody>
                  <a:tcPr marL="9525" marR="9525" marT="9525" marB="0" anchor="b"/>
                </a:tc>
                <a:tc>
                  <a:txBody>
                    <a:bodyPr/>
                    <a:lstStyle/>
                    <a:p>
                      <a:pPr algn="l" rtl="0" fontAlgn="b"/>
                      <a:r>
                        <a:rPr lang="en-US" sz="1600" b="0" i="0" u="none" strike="noStrike">
                          <a:solidFill>
                            <a:srgbClr val="000000"/>
                          </a:solidFill>
                          <a:latin typeface="Georgia"/>
                        </a:rPr>
                        <a:t>10 million</a:t>
                      </a:r>
                      <a:r>
                        <a:rPr lang="en-US" sz="1600" b="0" i="0" u="none" strike="noStrike">
                          <a:solidFill>
                            <a:srgbClr val="000000"/>
                          </a:solidFill>
                          <a:latin typeface="Verdana"/>
                        </a:rPr>
                        <a:t> </a:t>
                      </a:r>
                      <a:endParaRPr lang="en-US" sz="1600" b="0" i="0" u="none" strike="noStrike">
                        <a:solidFill>
                          <a:srgbClr val="000000"/>
                        </a:solidFill>
                        <a:latin typeface="Georgia"/>
                      </a:endParaRPr>
                    </a:p>
                  </a:txBody>
                  <a:tcPr marL="9525" marR="9525" marT="9525" marB="0" anchor="b"/>
                </a:tc>
                <a:tc>
                  <a:txBody>
                    <a:bodyPr/>
                    <a:lstStyle/>
                    <a:p>
                      <a:pPr algn="l" fontAlgn="b"/>
                      <a:r>
                        <a:rPr lang="en-US" sz="1600" b="0" i="0" u="none" strike="noStrike" dirty="0" smtClean="0">
                          <a:solidFill>
                            <a:srgbClr val="000000"/>
                          </a:solidFill>
                          <a:latin typeface="+mn-lt"/>
                        </a:rPr>
                        <a:t>1.8 tons</a:t>
                      </a:r>
                      <a:endParaRPr lang="en-US" sz="1600" b="0" i="0" u="none" strike="noStrike" dirty="0">
                        <a:solidFill>
                          <a:srgbClr val="000000"/>
                        </a:solidFill>
                        <a:latin typeface="+mn-lt"/>
                      </a:endParaRPr>
                    </a:p>
                  </a:txBody>
                  <a:tcPr marL="9525" marR="9525" marT="9525" marB="0" anchor="b"/>
                </a:tc>
                <a:tc>
                  <a:txBody>
                    <a:bodyPr/>
                    <a:lstStyle/>
                    <a:p>
                      <a:pPr algn="l" rtl="0" fontAlgn="b"/>
                      <a:r>
                        <a:rPr lang="en-US" sz="1600" b="0" i="0" u="none" strike="noStrike" dirty="0" smtClean="0">
                          <a:solidFill>
                            <a:srgbClr val="000000"/>
                          </a:solidFill>
                          <a:latin typeface="Georgia"/>
                        </a:rPr>
                        <a:t>17.7 </a:t>
                      </a:r>
                      <a:r>
                        <a:rPr lang="en-US" sz="1600" b="0" i="0" u="none" strike="noStrike" dirty="0">
                          <a:solidFill>
                            <a:srgbClr val="000000"/>
                          </a:solidFill>
                          <a:latin typeface="Georgia"/>
                        </a:rPr>
                        <a:t>million</a:t>
                      </a:r>
                      <a:r>
                        <a:rPr lang="en-US" sz="1600" b="0" i="0" u="none" strike="noStrike" dirty="0">
                          <a:solidFill>
                            <a:srgbClr val="000000"/>
                          </a:solidFill>
                          <a:latin typeface="Verdana"/>
                        </a:rPr>
                        <a:t> </a:t>
                      </a:r>
                      <a:endParaRPr lang="en-US" sz="1600" b="0" i="0" u="none" strike="noStrike" dirty="0">
                        <a:solidFill>
                          <a:srgbClr val="000000"/>
                        </a:solidFill>
                        <a:latin typeface="Georgia"/>
                      </a:endParaRPr>
                    </a:p>
                  </a:txBody>
                  <a:tcPr marL="9525" marR="9525" marT="9525" marB="0" anchor="b"/>
                </a:tc>
              </a:tr>
              <a:tr h="502693">
                <a:tc>
                  <a:txBody>
                    <a:bodyPr/>
                    <a:lstStyle/>
                    <a:p>
                      <a:pPr algn="l" fontAlgn="b"/>
                      <a:r>
                        <a:rPr lang="en-US" sz="1600" u="none" strike="noStrike" dirty="0"/>
                        <a:t>S</a:t>
                      </a:r>
                      <a:r>
                        <a:rPr lang="en-US" sz="1600" u="none" strike="noStrike" dirty="0" smtClean="0"/>
                        <a:t>olar PV panels (4 </a:t>
                      </a:r>
                      <a:r>
                        <a:rPr lang="en-US" sz="1600" u="none" strike="noStrike" dirty="0" err="1" smtClean="0"/>
                        <a:t>kw</a:t>
                      </a:r>
                      <a:r>
                        <a:rPr lang="en-US" sz="1600" u="none" strike="noStrike" dirty="0" smtClean="0"/>
                        <a:t>)  </a:t>
                      </a:r>
                      <a:endParaRPr lang="en-US" sz="1600" b="0" i="0" u="none" strike="noStrike" dirty="0">
                        <a:solidFill>
                          <a:srgbClr val="000000"/>
                        </a:solidFill>
                        <a:latin typeface="Verdana"/>
                      </a:endParaRPr>
                    </a:p>
                  </a:txBody>
                  <a:tcPr marL="9525" marR="9525" marT="9525" marB="0" anchor="b"/>
                </a:tc>
                <a:tc>
                  <a:txBody>
                    <a:bodyPr/>
                    <a:lstStyle/>
                    <a:p>
                      <a:pPr algn="l" rtl="0" fontAlgn="b"/>
                      <a:r>
                        <a:rPr lang="en-US" sz="1600" b="0" i="0" u="none" strike="noStrike">
                          <a:solidFill>
                            <a:srgbClr val="000000"/>
                          </a:solidFill>
                          <a:latin typeface="Georgia"/>
                        </a:rPr>
                        <a:t>0.3 million</a:t>
                      </a:r>
                      <a:r>
                        <a:rPr lang="en-US" sz="1600" b="0" i="0" u="none" strike="noStrike">
                          <a:solidFill>
                            <a:srgbClr val="000000"/>
                          </a:solidFill>
                          <a:latin typeface="Verdana"/>
                        </a:rPr>
                        <a:t> </a:t>
                      </a:r>
                      <a:endParaRPr lang="en-US" sz="1600" b="0" i="0" u="none" strike="noStrike">
                        <a:solidFill>
                          <a:srgbClr val="000000"/>
                        </a:solidFill>
                        <a:latin typeface="Georgia"/>
                      </a:endParaRPr>
                    </a:p>
                  </a:txBody>
                  <a:tcPr marL="9525" marR="9525" marT="9525" marB="0" anchor="b"/>
                </a:tc>
                <a:tc>
                  <a:txBody>
                    <a:bodyPr/>
                    <a:lstStyle/>
                    <a:p>
                      <a:pPr algn="l" fontAlgn="b"/>
                      <a:r>
                        <a:rPr lang="en-US" sz="1600" u="none" strike="noStrike" dirty="0" smtClean="0"/>
                        <a:t>3.5 </a:t>
                      </a:r>
                      <a:r>
                        <a:rPr lang="en-US" sz="1600" u="none" strike="noStrike" dirty="0"/>
                        <a:t>tons</a:t>
                      </a:r>
                      <a:endParaRPr lang="en-US" sz="1600" b="0" i="0" u="none" strike="noStrike" dirty="0">
                        <a:solidFill>
                          <a:srgbClr val="000000"/>
                        </a:solidFill>
                        <a:latin typeface="Verdana"/>
                      </a:endParaRPr>
                    </a:p>
                  </a:txBody>
                  <a:tcPr marL="9525" marR="9525" marT="9525" marB="0" anchor="b"/>
                </a:tc>
                <a:tc>
                  <a:txBody>
                    <a:bodyPr/>
                    <a:lstStyle/>
                    <a:p>
                      <a:pPr algn="l" rtl="0" fontAlgn="b"/>
                      <a:r>
                        <a:rPr lang="en-US" sz="1600" b="0" i="0" u="none" strike="noStrike" dirty="0">
                          <a:solidFill>
                            <a:srgbClr val="000000"/>
                          </a:solidFill>
                          <a:latin typeface="Georgia"/>
                        </a:rPr>
                        <a:t>1.05 million</a:t>
                      </a:r>
                      <a:r>
                        <a:rPr lang="en-US" sz="1600" b="0" i="0" u="none" strike="noStrike" dirty="0">
                          <a:solidFill>
                            <a:srgbClr val="000000"/>
                          </a:solidFill>
                          <a:latin typeface="Verdana"/>
                        </a:rPr>
                        <a:t> </a:t>
                      </a:r>
                      <a:endParaRPr lang="en-US" sz="1600" b="0" i="0" u="none" strike="noStrike" dirty="0">
                        <a:solidFill>
                          <a:srgbClr val="000000"/>
                        </a:solidFill>
                        <a:latin typeface="Georgia"/>
                      </a:endParaRPr>
                    </a:p>
                  </a:txBody>
                  <a:tcPr marL="9525" marR="9525" marT="9525" marB="0" anchor="b"/>
                </a:tc>
              </a:tr>
              <a:tr h="502693">
                <a:tc>
                  <a:txBody>
                    <a:bodyPr/>
                    <a:lstStyle/>
                    <a:p>
                      <a:pPr algn="l" fontAlgn="b"/>
                      <a:r>
                        <a:rPr lang="en-US" sz="1600" u="none" strike="noStrike"/>
                        <a:t>Prius</a:t>
                      </a:r>
                      <a:endParaRPr lang="en-US" sz="1600" b="0" i="0" u="none" strike="noStrike">
                        <a:latin typeface="Verdana"/>
                      </a:endParaRPr>
                    </a:p>
                  </a:txBody>
                  <a:tcPr marL="9525" marR="9525" marT="9525" marB="0" anchor="b"/>
                </a:tc>
                <a:tc>
                  <a:txBody>
                    <a:bodyPr/>
                    <a:lstStyle/>
                    <a:p>
                      <a:pPr algn="l" rtl="0" fontAlgn="b"/>
                      <a:r>
                        <a:rPr lang="en-US" sz="1600" b="0" i="0" u="none" strike="noStrike" dirty="0">
                          <a:solidFill>
                            <a:srgbClr val="000000"/>
                          </a:solidFill>
                          <a:latin typeface="Georgia"/>
                        </a:rPr>
                        <a:t>0.8 million</a:t>
                      </a:r>
                      <a:r>
                        <a:rPr lang="en-US" sz="1600" b="0" i="0" u="none" strike="noStrike" dirty="0">
                          <a:solidFill>
                            <a:srgbClr val="000000"/>
                          </a:solidFill>
                          <a:latin typeface="Verdana"/>
                        </a:rPr>
                        <a:t> </a:t>
                      </a:r>
                      <a:endParaRPr lang="en-US" sz="1600" b="0" i="0" u="none" strike="noStrike" dirty="0">
                        <a:solidFill>
                          <a:srgbClr val="000000"/>
                        </a:solidFill>
                        <a:latin typeface="Georgia"/>
                      </a:endParaRPr>
                    </a:p>
                  </a:txBody>
                  <a:tcPr marL="9525" marR="9525" marT="9525" marB="0" anchor="b"/>
                </a:tc>
                <a:tc>
                  <a:txBody>
                    <a:bodyPr/>
                    <a:lstStyle/>
                    <a:p>
                      <a:pPr algn="l" fontAlgn="b"/>
                      <a:r>
                        <a:rPr lang="en-US" sz="1600" u="none" strike="noStrike"/>
                        <a:t>3.75 tons</a:t>
                      </a:r>
                      <a:endParaRPr lang="en-US" sz="1600" b="0" i="0" u="none" strike="noStrike">
                        <a:latin typeface="Verdana"/>
                      </a:endParaRPr>
                    </a:p>
                  </a:txBody>
                  <a:tcPr marL="9525" marR="9525" marT="9525" marB="0" anchor="b"/>
                </a:tc>
                <a:tc>
                  <a:txBody>
                    <a:bodyPr/>
                    <a:lstStyle/>
                    <a:p>
                      <a:pPr algn="l" rtl="0" fontAlgn="b"/>
                      <a:r>
                        <a:rPr lang="en-US" sz="1600" b="0" i="0" u="none" strike="noStrike" dirty="0">
                          <a:solidFill>
                            <a:srgbClr val="000000"/>
                          </a:solidFill>
                          <a:latin typeface="Georgia"/>
                        </a:rPr>
                        <a:t>3 million</a:t>
                      </a:r>
                      <a:r>
                        <a:rPr lang="en-US" sz="1600" b="0" i="0" u="none" strike="noStrike" dirty="0">
                          <a:solidFill>
                            <a:srgbClr val="000000"/>
                          </a:solidFill>
                          <a:latin typeface="Verdana"/>
                        </a:rPr>
                        <a:t> </a:t>
                      </a:r>
                      <a:endParaRPr lang="en-US" sz="1600" b="0" i="0" u="none" strike="noStrike" dirty="0">
                        <a:solidFill>
                          <a:srgbClr val="000000"/>
                        </a:solidFill>
                        <a:latin typeface="Georgia"/>
                      </a:endParaRPr>
                    </a:p>
                  </a:txBody>
                  <a:tcPr marL="9525" marR="9525" marT="9525" marB="0" anchor="b"/>
                </a:tc>
              </a:tr>
            </a:tbl>
          </a:graphicData>
        </a:graphic>
      </p:graphicFrame>
      <p:sp>
        <p:nvSpPr>
          <p:cNvPr id="6" name="TextBox 5"/>
          <p:cNvSpPr txBox="1"/>
          <p:nvPr/>
        </p:nvSpPr>
        <p:spPr>
          <a:xfrm>
            <a:off x="0" y="0"/>
            <a:ext cx="8534400" cy="369332"/>
          </a:xfrm>
          <a:prstGeom prst="rect">
            <a:avLst/>
          </a:prstGeom>
          <a:noFill/>
        </p:spPr>
        <p:txBody>
          <a:bodyPr wrap="square" rtlCol="0">
            <a:spAutoFit/>
          </a:bodyPr>
          <a:lstStyle/>
          <a:p>
            <a:r>
              <a:rPr lang="en-US" dirty="0" smtClean="0">
                <a:solidFill>
                  <a:schemeClr val="bg1"/>
                </a:solidFill>
              </a:rPr>
              <a:t>Transforming Wood Heat in America: A Toolkit of Policy Options 	</a:t>
            </a:r>
            <a:endParaRPr lang="en-US" sz="1200" i="1" dirty="0">
              <a:solidFill>
                <a:schemeClr val="bg1"/>
              </a:solidFill>
            </a:endParaRPr>
          </a:p>
        </p:txBody>
      </p:sp>
      <p:sp>
        <p:nvSpPr>
          <p:cNvPr id="7" name="TextBox 6"/>
          <p:cNvSpPr txBox="1"/>
          <p:nvPr/>
        </p:nvSpPr>
        <p:spPr>
          <a:xfrm>
            <a:off x="4038600" y="6581001"/>
            <a:ext cx="6172200" cy="276999"/>
          </a:xfrm>
          <a:prstGeom prst="rect">
            <a:avLst/>
          </a:prstGeom>
          <a:noFill/>
        </p:spPr>
        <p:txBody>
          <a:bodyPr wrap="square" rtlCol="0">
            <a:spAutoFit/>
          </a:bodyPr>
          <a:lstStyle/>
          <a:p>
            <a:r>
              <a:rPr lang="en-US" sz="1200" i="1" dirty="0" smtClean="0"/>
              <a:t>Full report available at: www.forgreenheat.org/resources/toolkit.html </a:t>
            </a:r>
            <a:endParaRPr lang="en-US" sz="1200"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fontScale="90000"/>
          </a:bodyPr>
          <a:lstStyle/>
          <a:p>
            <a:r>
              <a:rPr lang="en-US" dirty="0" smtClean="0"/>
              <a:t>Transforming Wood Heat in America</a:t>
            </a:r>
            <a:endParaRPr lang="en-US" dirty="0"/>
          </a:p>
        </p:txBody>
      </p:sp>
      <p:sp>
        <p:nvSpPr>
          <p:cNvPr id="5" name="TextBox 4"/>
          <p:cNvSpPr txBox="1"/>
          <p:nvPr/>
        </p:nvSpPr>
        <p:spPr>
          <a:xfrm>
            <a:off x="6400800" y="1600200"/>
            <a:ext cx="2743200" cy="3847207"/>
          </a:xfrm>
          <a:prstGeom prst="rect">
            <a:avLst/>
          </a:prstGeom>
          <a:noFill/>
        </p:spPr>
        <p:txBody>
          <a:bodyPr wrap="square" rtlCol="0">
            <a:spAutoFit/>
          </a:bodyPr>
          <a:lstStyle/>
          <a:p>
            <a:r>
              <a:rPr lang="en-US" sz="2800" dirty="0" smtClean="0"/>
              <a:t>Goals:</a:t>
            </a:r>
          </a:p>
          <a:p>
            <a:pPr>
              <a:buFont typeface="Arial"/>
              <a:buChar char="•"/>
            </a:pPr>
            <a:r>
              <a:rPr lang="en-US" sz="2400" dirty="0" smtClean="0"/>
              <a:t>Transition to clean &amp; affordable appliances</a:t>
            </a:r>
          </a:p>
          <a:p>
            <a:pPr>
              <a:buFont typeface="Arial"/>
              <a:buChar char="•"/>
            </a:pPr>
            <a:r>
              <a:rPr lang="en-US" sz="2400" dirty="0" smtClean="0"/>
              <a:t>EPA, USDA, state </a:t>
            </a:r>
            <a:r>
              <a:rPr lang="en-US" sz="2400" dirty="0" err="1" smtClean="0"/>
              <a:t>gov’ts</a:t>
            </a:r>
            <a:r>
              <a:rPr lang="en-US" sz="2400" dirty="0" smtClean="0"/>
              <a:t> help the transition</a:t>
            </a:r>
          </a:p>
          <a:p>
            <a:pPr>
              <a:buFont typeface="Arial"/>
              <a:buChar char="•"/>
            </a:pPr>
            <a:r>
              <a:rPr lang="en-US" sz="2400" dirty="0" smtClean="0"/>
              <a:t>Utilize incentives to speed up transition</a:t>
            </a:r>
          </a:p>
        </p:txBody>
      </p:sp>
      <p:graphicFrame>
        <p:nvGraphicFramePr>
          <p:cNvPr id="7" name="Chart 6"/>
          <p:cNvGraphicFramePr/>
          <p:nvPr/>
        </p:nvGraphicFramePr>
        <p:xfrm>
          <a:off x="457200" y="1371600"/>
          <a:ext cx="57912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0" y="0"/>
            <a:ext cx="8534400" cy="369332"/>
          </a:xfrm>
          <a:prstGeom prst="rect">
            <a:avLst/>
          </a:prstGeom>
          <a:noFill/>
        </p:spPr>
        <p:txBody>
          <a:bodyPr wrap="square" rtlCol="0">
            <a:spAutoFit/>
          </a:bodyPr>
          <a:lstStyle/>
          <a:p>
            <a:r>
              <a:rPr lang="en-US" dirty="0" smtClean="0">
                <a:solidFill>
                  <a:schemeClr val="bg1"/>
                </a:solidFill>
              </a:rPr>
              <a:t>Transforming Wood Heat in America: A Toolkit of Policy Options 	</a:t>
            </a:r>
            <a:endParaRPr lang="en-US" sz="1200" i="1" dirty="0">
              <a:solidFill>
                <a:schemeClr val="bg1"/>
              </a:solidFill>
            </a:endParaRPr>
          </a:p>
        </p:txBody>
      </p:sp>
      <p:pic>
        <p:nvPicPr>
          <p:cNvPr id="9" name="Picture 8" descr="logo small.jpg"/>
          <p:cNvPicPr>
            <a:picLocks noChangeAspect="1"/>
          </p:cNvPicPr>
          <p:nvPr/>
        </p:nvPicPr>
        <p:blipFill>
          <a:blip r:embed="rId3" cstate="print"/>
          <a:stretch>
            <a:fillRect/>
          </a:stretch>
        </p:blipFill>
        <p:spPr>
          <a:xfrm>
            <a:off x="6832600" y="5943600"/>
            <a:ext cx="2311400" cy="707962"/>
          </a:xfrm>
          <a:prstGeom prst="rect">
            <a:avLst/>
          </a:prstGeom>
        </p:spPr>
      </p:pic>
      <p:sp>
        <p:nvSpPr>
          <p:cNvPr id="10" name="TextBox 9"/>
          <p:cNvSpPr txBox="1"/>
          <p:nvPr/>
        </p:nvSpPr>
        <p:spPr>
          <a:xfrm>
            <a:off x="4038600" y="6581001"/>
            <a:ext cx="6172200" cy="276999"/>
          </a:xfrm>
          <a:prstGeom prst="rect">
            <a:avLst/>
          </a:prstGeom>
          <a:noFill/>
        </p:spPr>
        <p:txBody>
          <a:bodyPr wrap="square" rtlCol="0">
            <a:spAutoFit/>
          </a:bodyPr>
          <a:lstStyle/>
          <a:p>
            <a:r>
              <a:rPr lang="en-US" sz="1200" i="1" dirty="0" smtClean="0"/>
              <a:t>Full report available at: www.forgreenheat.org/resources/toolkit.html </a:t>
            </a:r>
            <a:endParaRPr lang="en-US" sz="1200"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fontScale="90000"/>
          </a:bodyPr>
          <a:lstStyle/>
          <a:p>
            <a:r>
              <a:rPr lang="en-US" dirty="0" smtClean="0"/>
              <a:t>Typical (&amp; Flawed) US Emission Chart</a:t>
            </a:r>
            <a:endParaRPr lang="en-US" dirty="0"/>
          </a:p>
        </p:txBody>
      </p:sp>
      <p:sp>
        <p:nvSpPr>
          <p:cNvPr id="5" name="TextBox 4"/>
          <p:cNvSpPr txBox="1"/>
          <p:nvPr/>
        </p:nvSpPr>
        <p:spPr>
          <a:xfrm>
            <a:off x="6172200" y="1752600"/>
            <a:ext cx="2971800" cy="4154983"/>
          </a:xfrm>
          <a:prstGeom prst="rect">
            <a:avLst/>
          </a:prstGeom>
          <a:noFill/>
        </p:spPr>
        <p:txBody>
          <a:bodyPr wrap="square" rtlCol="0">
            <a:spAutoFit/>
          </a:bodyPr>
          <a:lstStyle/>
          <a:p>
            <a:pPr>
              <a:buFont typeface="Arial"/>
              <a:buChar char="•"/>
            </a:pPr>
            <a:r>
              <a:rPr lang="en-US" sz="2400" dirty="0" smtClean="0"/>
              <a:t>PM2.5 levels from biomass stoves accurate</a:t>
            </a:r>
          </a:p>
          <a:p>
            <a:pPr>
              <a:buFont typeface="Arial"/>
              <a:buChar char="•"/>
            </a:pPr>
            <a:r>
              <a:rPr lang="en-US" sz="2400" dirty="0" smtClean="0"/>
              <a:t>Levels from fossil furnaces grossly underestimate emissions </a:t>
            </a:r>
          </a:p>
          <a:p>
            <a:pPr>
              <a:buFont typeface="Arial"/>
              <a:buChar char="•"/>
            </a:pPr>
            <a:r>
              <a:rPr lang="en-US" sz="2400" dirty="0" smtClean="0"/>
              <a:t> Life-cycle, not just point of combustion emissions, must be accounted for  </a:t>
            </a:r>
            <a:endParaRPr lang="en-US" sz="2400" dirty="0"/>
          </a:p>
        </p:txBody>
      </p:sp>
      <p:sp>
        <p:nvSpPr>
          <p:cNvPr id="6" name="TextBox 5"/>
          <p:cNvSpPr txBox="1"/>
          <p:nvPr/>
        </p:nvSpPr>
        <p:spPr>
          <a:xfrm>
            <a:off x="0" y="0"/>
            <a:ext cx="8534400" cy="369332"/>
          </a:xfrm>
          <a:prstGeom prst="rect">
            <a:avLst/>
          </a:prstGeom>
          <a:noFill/>
        </p:spPr>
        <p:txBody>
          <a:bodyPr wrap="square" rtlCol="0">
            <a:spAutoFit/>
          </a:bodyPr>
          <a:lstStyle/>
          <a:p>
            <a:r>
              <a:rPr lang="en-US" dirty="0" smtClean="0">
                <a:solidFill>
                  <a:schemeClr val="bg1"/>
                </a:solidFill>
              </a:rPr>
              <a:t>Transforming Wood Heat in America: A Toolkit of Policy Options 	</a:t>
            </a:r>
            <a:endParaRPr lang="en-US" sz="1200" i="1" dirty="0">
              <a:solidFill>
                <a:schemeClr val="bg1"/>
              </a:solidFill>
            </a:endParaRPr>
          </a:p>
        </p:txBody>
      </p:sp>
      <p:pic>
        <p:nvPicPr>
          <p:cNvPr id="7" name="Picture 6" descr="logo small.jpg"/>
          <p:cNvPicPr>
            <a:picLocks noChangeAspect="1"/>
          </p:cNvPicPr>
          <p:nvPr/>
        </p:nvPicPr>
        <p:blipFill>
          <a:blip r:embed="rId3" cstate="print"/>
          <a:stretch>
            <a:fillRect/>
          </a:stretch>
        </p:blipFill>
        <p:spPr>
          <a:xfrm>
            <a:off x="6832600" y="5943600"/>
            <a:ext cx="2311400" cy="707962"/>
          </a:xfrm>
          <a:prstGeom prst="rect">
            <a:avLst/>
          </a:prstGeom>
        </p:spPr>
      </p:pic>
      <p:sp>
        <p:nvSpPr>
          <p:cNvPr id="8" name="TextBox 7"/>
          <p:cNvSpPr txBox="1"/>
          <p:nvPr/>
        </p:nvSpPr>
        <p:spPr>
          <a:xfrm>
            <a:off x="4038600" y="6581001"/>
            <a:ext cx="6172200" cy="276999"/>
          </a:xfrm>
          <a:prstGeom prst="rect">
            <a:avLst/>
          </a:prstGeom>
          <a:noFill/>
        </p:spPr>
        <p:txBody>
          <a:bodyPr wrap="square" rtlCol="0">
            <a:spAutoFit/>
          </a:bodyPr>
          <a:lstStyle/>
          <a:p>
            <a:r>
              <a:rPr lang="en-US" sz="1200" i="1" dirty="0" smtClean="0"/>
              <a:t>Full report available at: www.forgreenheat.org/resources/toolkit.html </a:t>
            </a:r>
            <a:endParaRPr lang="en-US" sz="1200" i="1" dirty="0"/>
          </a:p>
        </p:txBody>
      </p:sp>
      <p:pic>
        <p:nvPicPr>
          <p:cNvPr id="10" name="Content Placeholder 9" descr="chart_circles.gif"/>
          <p:cNvPicPr>
            <a:picLocks noGrp="1" noChangeAspect="1"/>
          </p:cNvPicPr>
          <p:nvPr>
            <p:ph idx="1"/>
          </p:nvPr>
        </p:nvPicPr>
        <p:blipFill>
          <a:blip r:embed="rId4" cstate="print"/>
          <a:stretch>
            <a:fillRect/>
          </a:stretch>
        </p:blipFill>
        <p:spPr>
          <a:xfrm>
            <a:off x="0" y="1600200"/>
            <a:ext cx="6096000" cy="4592638"/>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 small.jpg"/>
          <p:cNvPicPr>
            <a:picLocks noChangeAspect="1"/>
          </p:cNvPicPr>
          <p:nvPr/>
        </p:nvPicPr>
        <p:blipFill>
          <a:blip r:embed="rId3" cstate="print"/>
          <a:stretch>
            <a:fillRect/>
          </a:stretch>
        </p:blipFill>
        <p:spPr>
          <a:xfrm>
            <a:off x="6832600" y="5943600"/>
            <a:ext cx="2311400" cy="707962"/>
          </a:xfrm>
          <a:prstGeom prst="rect">
            <a:avLst/>
          </a:prstGeom>
        </p:spPr>
      </p:pic>
      <p:sp>
        <p:nvSpPr>
          <p:cNvPr id="12" name="TextBox 11"/>
          <p:cNvSpPr txBox="1"/>
          <p:nvPr/>
        </p:nvSpPr>
        <p:spPr>
          <a:xfrm>
            <a:off x="0" y="0"/>
            <a:ext cx="8534400" cy="369332"/>
          </a:xfrm>
          <a:prstGeom prst="rect">
            <a:avLst/>
          </a:prstGeom>
          <a:noFill/>
        </p:spPr>
        <p:txBody>
          <a:bodyPr wrap="square" rtlCol="0">
            <a:spAutoFit/>
          </a:bodyPr>
          <a:lstStyle/>
          <a:p>
            <a:r>
              <a:rPr lang="en-US" dirty="0" smtClean="0">
                <a:solidFill>
                  <a:schemeClr val="bg1"/>
                </a:solidFill>
              </a:rPr>
              <a:t>Transforming Wood Heat in America: A Toolkit of Policy Options 	</a:t>
            </a:r>
            <a:endParaRPr lang="en-US" sz="1200" i="1" dirty="0">
              <a:solidFill>
                <a:schemeClr val="bg1"/>
              </a:solidFill>
            </a:endParaRPr>
          </a:p>
        </p:txBody>
      </p:sp>
      <p:graphicFrame>
        <p:nvGraphicFramePr>
          <p:cNvPr id="13" name="Table 12"/>
          <p:cNvGraphicFramePr>
            <a:graphicFrameLocks noGrp="1"/>
          </p:cNvGraphicFramePr>
          <p:nvPr/>
        </p:nvGraphicFramePr>
        <p:xfrm>
          <a:off x="228600" y="609600"/>
          <a:ext cx="8686801" cy="5387358"/>
        </p:xfrm>
        <a:graphic>
          <a:graphicData uri="http://schemas.openxmlformats.org/drawingml/2006/table">
            <a:tbl>
              <a:tblPr/>
              <a:tblGrid>
                <a:gridCol w="2278504"/>
                <a:gridCol w="2373443"/>
                <a:gridCol w="2373443"/>
                <a:gridCol w="1661411"/>
              </a:tblGrid>
              <a:tr h="232024">
                <a:tc>
                  <a:txBody>
                    <a:bodyPr/>
                    <a:lstStyle/>
                    <a:p>
                      <a:pPr marL="0" marR="0" algn="just">
                        <a:lnSpc>
                          <a:spcPct val="115000"/>
                        </a:lnSpc>
                        <a:spcBef>
                          <a:spcPts val="0"/>
                        </a:spcBef>
                        <a:spcAft>
                          <a:spcPts val="0"/>
                        </a:spcAft>
                      </a:pPr>
                      <a:r>
                        <a:rPr lang="en-US" sz="1400" dirty="0">
                          <a:solidFill>
                            <a:srgbClr val="4F6228"/>
                          </a:solidFill>
                          <a:latin typeface="Cambria"/>
                          <a:ea typeface="Calibri"/>
                          <a:cs typeface="Times New Roman"/>
                        </a:rPr>
                        <a:t>Funding</a:t>
                      </a:r>
                      <a:endParaRPr lang="en-US" sz="1400" dirty="0">
                        <a:solidFill>
                          <a:srgbClr val="000000"/>
                        </a:solidFill>
                        <a:latin typeface="Calibri"/>
                        <a:ea typeface="Calibri"/>
                        <a:cs typeface="Calibri"/>
                      </a:endParaRPr>
                    </a:p>
                  </a:txBody>
                  <a:tcPr marL="54275" marR="54275" marT="0" marB="0">
                    <a:lnL>
                      <a:noFill/>
                    </a:lnL>
                    <a:lnR w="12700" cap="flat" cmpd="sng" algn="ctr">
                      <a:solidFill>
                        <a:srgbClr val="92D050"/>
                      </a:solidFill>
                      <a:prstDash val="solid"/>
                      <a:round/>
                      <a:headEnd type="none" w="med" len="med"/>
                      <a:tailEnd type="none" w="med" len="med"/>
                    </a:lnR>
                    <a:lnT>
                      <a:noFill/>
                    </a:lnT>
                    <a:lnB w="12700" cap="flat" cmpd="sng" algn="ctr">
                      <a:solidFill>
                        <a:srgbClr val="92D050"/>
                      </a:solidFill>
                      <a:prstDash val="solid"/>
                      <a:round/>
                      <a:headEnd type="none" w="med" len="med"/>
                      <a:tailEnd type="none" w="med" len="med"/>
                    </a:lnB>
                    <a:solidFill>
                      <a:srgbClr val="92D050"/>
                    </a:solidFill>
                  </a:tcPr>
                </a:tc>
                <a:tc>
                  <a:txBody>
                    <a:bodyPr/>
                    <a:lstStyle/>
                    <a:p>
                      <a:pPr marL="0" marR="0" algn="just">
                        <a:lnSpc>
                          <a:spcPct val="115000"/>
                        </a:lnSpc>
                        <a:spcBef>
                          <a:spcPts val="0"/>
                        </a:spcBef>
                        <a:spcAft>
                          <a:spcPts val="0"/>
                        </a:spcAft>
                      </a:pPr>
                      <a:r>
                        <a:rPr lang="en-US" sz="1400" dirty="0">
                          <a:solidFill>
                            <a:srgbClr val="4F6228"/>
                          </a:solidFill>
                          <a:latin typeface="Cambria"/>
                          <a:ea typeface="Calibri"/>
                          <a:cs typeface="Times New Roman"/>
                        </a:rPr>
                        <a:t>State</a:t>
                      </a:r>
                      <a:endParaRPr lang="en-US" sz="1400" dirty="0">
                        <a:solidFill>
                          <a:srgbClr val="000000"/>
                        </a:solidFill>
                        <a:latin typeface="Calibri"/>
                        <a:ea typeface="Calibri"/>
                        <a:cs typeface="Calibri"/>
                      </a:endParaRPr>
                    </a:p>
                  </a:txBody>
                  <a:tcPr marL="54275" marR="54275" marT="0" marB="0">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a:noFill/>
                    </a:lnT>
                    <a:lnB w="12700" cap="flat" cmpd="sng" algn="ctr">
                      <a:solidFill>
                        <a:srgbClr val="92D050"/>
                      </a:solidFill>
                      <a:prstDash val="solid"/>
                      <a:round/>
                      <a:headEnd type="none" w="med" len="med"/>
                      <a:tailEnd type="none" w="med" len="med"/>
                    </a:lnB>
                    <a:solidFill>
                      <a:srgbClr val="92D050"/>
                    </a:solidFill>
                  </a:tcPr>
                </a:tc>
                <a:tc>
                  <a:txBody>
                    <a:bodyPr/>
                    <a:lstStyle/>
                    <a:p>
                      <a:pPr marL="0" marR="0" algn="just">
                        <a:lnSpc>
                          <a:spcPct val="115000"/>
                        </a:lnSpc>
                        <a:spcBef>
                          <a:spcPts val="0"/>
                        </a:spcBef>
                        <a:spcAft>
                          <a:spcPts val="0"/>
                        </a:spcAft>
                      </a:pPr>
                      <a:r>
                        <a:rPr lang="en-US" sz="1400" dirty="0">
                          <a:solidFill>
                            <a:srgbClr val="4F6228"/>
                          </a:solidFill>
                          <a:latin typeface="Cambria"/>
                          <a:ea typeface="Calibri"/>
                          <a:cs typeface="Times New Roman"/>
                        </a:rPr>
                        <a:t>Objective</a:t>
                      </a:r>
                      <a:endParaRPr lang="en-US" sz="1400" dirty="0">
                        <a:solidFill>
                          <a:srgbClr val="000000"/>
                        </a:solidFill>
                        <a:latin typeface="Calibri"/>
                        <a:ea typeface="Calibri"/>
                        <a:cs typeface="Calibri"/>
                      </a:endParaRPr>
                    </a:p>
                  </a:txBody>
                  <a:tcPr marL="54275" marR="54275" marT="0" marB="0">
                    <a:lnL w="12700" cap="flat" cmpd="sng" algn="ctr">
                      <a:solidFill>
                        <a:srgbClr val="92D050"/>
                      </a:solidFill>
                      <a:prstDash val="solid"/>
                      <a:round/>
                      <a:headEnd type="none" w="med" len="med"/>
                      <a:tailEnd type="none" w="med" len="med"/>
                    </a:lnL>
                    <a:lnR>
                      <a:noFill/>
                    </a:lnR>
                    <a:lnT>
                      <a:noFill/>
                    </a:lnT>
                    <a:lnB w="12700" cap="flat" cmpd="sng" algn="ctr">
                      <a:solidFill>
                        <a:srgbClr val="92D050"/>
                      </a:solidFill>
                      <a:prstDash val="solid"/>
                      <a:round/>
                      <a:headEnd type="none" w="med" len="med"/>
                      <a:tailEnd type="none" w="med" len="med"/>
                    </a:lnB>
                    <a:solidFill>
                      <a:srgbClr val="92D050"/>
                    </a:solidFill>
                  </a:tcPr>
                </a:tc>
                <a:tc>
                  <a:txBody>
                    <a:bodyPr/>
                    <a:lstStyle/>
                    <a:p>
                      <a:pPr marL="0" marR="0" algn="just">
                        <a:lnSpc>
                          <a:spcPct val="115000"/>
                        </a:lnSpc>
                        <a:spcBef>
                          <a:spcPts val="0"/>
                        </a:spcBef>
                        <a:spcAft>
                          <a:spcPts val="0"/>
                        </a:spcAft>
                      </a:pPr>
                      <a:r>
                        <a:rPr lang="en-US" sz="1400">
                          <a:solidFill>
                            <a:srgbClr val="4F6228"/>
                          </a:solidFill>
                          <a:latin typeface="Cambria"/>
                          <a:ea typeface="Calibri"/>
                          <a:cs typeface="Times New Roman"/>
                        </a:rPr>
                        <a:t>Amount</a:t>
                      </a:r>
                      <a:endParaRPr lang="en-US" sz="1400">
                        <a:solidFill>
                          <a:srgbClr val="000000"/>
                        </a:solidFill>
                        <a:latin typeface="Calibri"/>
                        <a:ea typeface="Calibri"/>
                        <a:cs typeface="Calibri"/>
                      </a:endParaRPr>
                    </a:p>
                  </a:txBody>
                  <a:tcPr marL="54275" marR="54275" marT="0" marB="0">
                    <a:lnL>
                      <a:noFill/>
                    </a:lnL>
                    <a:lnR>
                      <a:noFill/>
                    </a:lnR>
                    <a:lnT>
                      <a:noFill/>
                    </a:lnT>
                    <a:lnB w="12700" cap="flat" cmpd="sng" algn="ctr">
                      <a:solidFill>
                        <a:srgbClr val="92D050"/>
                      </a:solidFill>
                      <a:prstDash val="solid"/>
                      <a:round/>
                      <a:headEnd type="none" w="med" len="med"/>
                      <a:tailEnd type="none" w="med" len="med"/>
                    </a:lnB>
                    <a:solidFill>
                      <a:srgbClr val="92D050"/>
                    </a:solidFill>
                  </a:tcPr>
                </a:tc>
              </a:tr>
              <a:tr h="424174">
                <a:tc rowSpan="2">
                  <a:txBody>
                    <a:bodyPr/>
                    <a:lstStyle/>
                    <a:p>
                      <a:pPr marL="0" marR="0" algn="just">
                        <a:lnSpc>
                          <a:spcPct val="115000"/>
                        </a:lnSpc>
                        <a:spcBef>
                          <a:spcPts val="0"/>
                        </a:spcBef>
                        <a:spcAft>
                          <a:spcPts val="0"/>
                        </a:spcAft>
                      </a:pPr>
                      <a:r>
                        <a:rPr lang="en-US" sz="1400">
                          <a:solidFill>
                            <a:srgbClr val="4F6228"/>
                          </a:solidFill>
                          <a:latin typeface="Cambria"/>
                          <a:ea typeface="Calibri"/>
                          <a:cs typeface="Times New Roman"/>
                        </a:rPr>
                        <a:t>Rebate</a:t>
                      </a:r>
                      <a:endParaRPr lang="en-US" sz="1400">
                        <a:latin typeface="Calibri"/>
                        <a:ea typeface="Calibri"/>
                        <a:cs typeface="Times New Roman"/>
                      </a:endParaRPr>
                    </a:p>
                  </a:txBody>
                  <a:tcPr marL="54275" marR="54275" marT="0" marB="0">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US" sz="1400" u="sng">
                          <a:solidFill>
                            <a:srgbClr val="4F6228"/>
                          </a:solidFill>
                          <a:latin typeface="Times New Roman"/>
                          <a:ea typeface="Calibri"/>
                          <a:cs typeface="Times New Roman"/>
                          <a:hlinkClick r:id="rId4"/>
                        </a:rPr>
                        <a:t>NH</a:t>
                      </a:r>
                      <a:endParaRPr lang="en-US" sz="1400">
                        <a:latin typeface="Calibri"/>
                        <a:ea typeface="Calibri"/>
                        <a:cs typeface="Times New Roman"/>
                      </a:endParaRPr>
                    </a:p>
                  </a:txBody>
                  <a:tcPr marL="54275" marR="54275" marT="0" marB="0">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US" sz="1400">
                          <a:solidFill>
                            <a:srgbClr val="4F6228"/>
                          </a:solidFill>
                          <a:latin typeface="Times New Roman"/>
                          <a:ea typeface="Calibri"/>
                          <a:cs typeface="Times New Roman"/>
                        </a:rPr>
                        <a:t>Renewable Energy/ Industry </a:t>
                      </a:r>
                      <a:endParaRPr lang="en-US" sz="1400">
                        <a:latin typeface="Calibri"/>
                        <a:ea typeface="Calibri"/>
                        <a:cs typeface="Times New Roman"/>
                      </a:endParaRPr>
                    </a:p>
                  </a:txBody>
                  <a:tcPr marL="54275" marR="54275" marT="0" marB="0">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US" sz="1400">
                          <a:solidFill>
                            <a:srgbClr val="4F6228"/>
                          </a:solidFill>
                          <a:latin typeface="Times New Roman"/>
                          <a:ea typeface="Calibri"/>
                          <a:cs typeface="Times New Roman"/>
                        </a:rPr>
                        <a:t>30% to $6,000</a:t>
                      </a:r>
                      <a:endParaRPr lang="en-US" sz="1400">
                        <a:latin typeface="Calibri"/>
                        <a:ea typeface="Calibri"/>
                        <a:cs typeface="Times New Roman"/>
                      </a:endParaRPr>
                    </a:p>
                  </a:txBody>
                  <a:tcPr marL="54275" marR="54275" marT="0" marB="0">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FFFFFF"/>
                    </a:solidFill>
                  </a:tcPr>
                </a:tc>
              </a:tr>
              <a:tr h="283950">
                <a:tc vMerge="1">
                  <a:txBody>
                    <a:bodyPr/>
                    <a:lstStyle/>
                    <a:p>
                      <a:endParaRPr lang="en-US"/>
                    </a:p>
                  </a:txBody>
                  <a:tcPr/>
                </a:tc>
                <a:tc>
                  <a:txBody>
                    <a:bodyPr/>
                    <a:lstStyle/>
                    <a:p>
                      <a:pPr marL="0" marR="0" algn="just">
                        <a:lnSpc>
                          <a:spcPct val="115000"/>
                        </a:lnSpc>
                        <a:spcBef>
                          <a:spcPts val="0"/>
                        </a:spcBef>
                        <a:spcAft>
                          <a:spcPts val="0"/>
                        </a:spcAft>
                      </a:pPr>
                      <a:r>
                        <a:rPr lang="en-US" sz="1400" u="sng">
                          <a:solidFill>
                            <a:srgbClr val="4F6228"/>
                          </a:solidFill>
                          <a:latin typeface="Times New Roman"/>
                          <a:ea typeface="Calibri"/>
                          <a:cs typeface="Times New Roman"/>
                          <a:hlinkClick r:id="rId5"/>
                        </a:rPr>
                        <a:t>VT</a:t>
                      </a:r>
                      <a:endParaRPr lang="en-US" sz="1400">
                        <a:latin typeface="Calibri"/>
                        <a:ea typeface="Calibri"/>
                        <a:cs typeface="Times New Roman"/>
                      </a:endParaRPr>
                    </a:p>
                  </a:txBody>
                  <a:tcPr marL="54275" marR="54275" marT="0" marB="0">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US" sz="1400">
                          <a:solidFill>
                            <a:srgbClr val="4F6228"/>
                          </a:solidFill>
                          <a:latin typeface="Times New Roman"/>
                          <a:ea typeface="Calibri"/>
                          <a:cs typeface="Times New Roman"/>
                        </a:rPr>
                        <a:t>Air Quality</a:t>
                      </a:r>
                      <a:endParaRPr lang="en-US" sz="1400">
                        <a:latin typeface="Calibri"/>
                        <a:ea typeface="Calibri"/>
                        <a:cs typeface="Times New Roman"/>
                      </a:endParaRPr>
                    </a:p>
                  </a:txBody>
                  <a:tcPr marL="54275" marR="54275" marT="0" marB="0">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US" sz="1400">
                          <a:solidFill>
                            <a:srgbClr val="4F6228"/>
                          </a:solidFill>
                          <a:latin typeface="Times New Roman"/>
                          <a:ea typeface="Calibri"/>
                          <a:cs typeface="Times New Roman"/>
                        </a:rPr>
                        <a:t>$1,000-$6,000</a:t>
                      </a:r>
                      <a:endParaRPr lang="en-US" sz="1400">
                        <a:latin typeface="Calibri"/>
                        <a:ea typeface="Calibri"/>
                        <a:cs typeface="Times New Roman"/>
                      </a:endParaRPr>
                    </a:p>
                  </a:txBody>
                  <a:tcPr marL="54275" marR="54275" marT="0" marB="0">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FFFFFF"/>
                    </a:solidFill>
                  </a:tcPr>
                </a:tc>
              </a:tr>
              <a:tr h="643206">
                <a:tc rowSpan="2">
                  <a:txBody>
                    <a:bodyPr/>
                    <a:lstStyle/>
                    <a:p>
                      <a:pPr marL="0" marR="0" algn="just">
                        <a:lnSpc>
                          <a:spcPct val="115000"/>
                        </a:lnSpc>
                        <a:spcBef>
                          <a:spcPts val="0"/>
                        </a:spcBef>
                        <a:spcAft>
                          <a:spcPts val="0"/>
                        </a:spcAft>
                      </a:pPr>
                      <a:r>
                        <a:rPr lang="en-US" sz="1400">
                          <a:solidFill>
                            <a:srgbClr val="4F6228"/>
                          </a:solidFill>
                          <a:latin typeface="Cambria"/>
                          <a:ea typeface="Calibri"/>
                          <a:cs typeface="Times New Roman"/>
                        </a:rPr>
                        <a:t>Tax Credit</a:t>
                      </a:r>
                      <a:endParaRPr lang="en-US" sz="1400">
                        <a:solidFill>
                          <a:srgbClr val="000000"/>
                        </a:solidFill>
                        <a:latin typeface="Calibri"/>
                        <a:ea typeface="Calibri"/>
                        <a:cs typeface="Calibri"/>
                      </a:endParaRPr>
                    </a:p>
                  </a:txBody>
                  <a:tcPr marL="54275" marR="54275" marT="0" marB="0">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CCFF99"/>
                    </a:solidFill>
                  </a:tcPr>
                </a:tc>
                <a:tc>
                  <a:txBody>
                    <a:bodyPr/>
                    <a:lstStyle/>
                    <a:p>
                      <a:pPr marL="0" marR="0" algn="just">
                        <a:lnSpc>
                          <a:spcPct val="115000"/>
                        </a:lnSpc>
                        <a:spcBef>
                          <a:spcPts val="0"/>
                        </a:spcBef>
                        <a:spcAft>
                          <a:spcPts val="0"/>
                        </a:spcAft>
                      </a:pPr>
                      <a:r>
                        <a:rPr lang="en-US" sz="1400" u="sng">
                          <a:solidFill>
                            <a:srgbClr val="4F6228"/>
                          </a:solidFill>
                          <a:latin typeface="Times New Roman"/>
                          <a:ea typeface="Calibri"/>
                          <a:cs typeface="Calibri"/>
                          <a:hlinkClick r:id="rId6"/>
                        </a:rPr>
                        <a:t>OR</a:t>
                      </a:r>
                      <a:endParaRPr lang="en-US" sz="1400">
                        <a:solidFill>
                          <a:srgbClr val="000000"/>
                        </a:solidFill>
                        <a:latin typeface="Calibri"/>
                        <a:ea typeface="Calibri"/>
                        <a:cs typeface="Calibri"/>
                      </a:endParaRPr>
                    </a:p>
                  </a:txBody>
                  <a:tcPr marL="54275" marR="54275" marT="0" marB="0">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CCFF99"/>
                    </a:solidFill>
                  </a:tcPr>
                </a:tc>
                <a:tc>
                  <a:txBody>
                    <a:bodyPr/>
                    <a:lstStyle/>
                    <a:p>
                      <a:pPr marL="0" marR="0" algn="just">
                        <a:lnSpc>
                          <a:spcPct val="115000"/>
                        </a:lnSpc>
                        <a:spcBef>
                          <a:spcPts val="0"/>
                        </a:spcBef>
                        <a:spcAft>
                          <a:spcPts val="0"/>
                        </a:spcAft>
                      </a:pPr>
                      <a:r>
                        <a:rPr lang="en-US" sz="1400">
                          <a:solidFill>
                            <a:srgbClr val="4F6228"/>
                          </a:solidFill>
                          <a:latin typeface="Times New Roman"/>
                          <a:ea typeface="Calibri"/>
                          <a:cs typeface="Calibri"/>
                        </a:rPr>
                        <a:t>Energy Efficiency/renewable energy</a:t>
                      </a:r>
                      <a:endParaRPr lang="en-US" sz="1400">
                        <a:solidFill>
                          <a:srgbClr val="000000"/>
                        </a:solidFill>
                        <a:latin typeface="Calibri"/>
                        <a:ea typeface="Calibri"/>
                        <a:cs typeface="Calibri"/>
                      </a:endParaRPr>
                    </a:p>
                  </a:txBody>
                  <a:tcPr marL="54275" marR="54275" marT="0" marB="0">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CCFF99"/>
                    </a:solidFill>
                  </a:tcPr>
                </a:tc>
                <a:tc>
                  <a:txBody>
                    <a:bodyPr/>
                    <a:lstStyle/>
                    <a:p>
                      <a:pPr marL="0" marR="0" algn="just">
                        <a:lnSpc>
                          <a:spcPct val="115000"/>
                        </a:lnSpc>
                        <a:spcBef>
                          <a:spcPts val="0"/>
                        </a:spcBef>
                        <a:spcAft>
                          <a:spcPts val="0"/>
                        </a:spcAft>
                      </a:pPr>
                      <a:r>
                        <a:rPr lang="en-US" sz="1400">
                          <a:solidFill>
                            <a:srgbClr val="4F6228"/>
                          </a:solidFill>
                          <a:latin typeface="Times New Roman"/>
                          <a:ea typeface="Calibri"/>
                          <a:cs typeface="Calibri"/>
                        </a:rPr>
                        <a:t>25% to $300</a:t>
                      </a:r>
                      <a:endParaRPr lang="en-US" sz="1400">
                        <a:solidFill>
                          <a:srgbClr val="000000"/>
                        </a:solidFill>
                        <a:latin typeface="Calibri"/>
                        <a:ea typeface="Calibri"/>
                        <a:cs typeface="Calibri"/>
                      </a:endParaRPr>
                    </a:p>
                  </a:txBody>
                  <a:tcPr marL="54275" marR="54275" marT="0" marB="0">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CCFF99"/>
                    </a:solidFill>
                  </a:tcPr>
                </a:tc>
              </a:tr>
              <a:tr h="283950">
                <a:tc vMerge="1">
                  <a:txBody>
                    <a:bodyPr/>
                    <a:lstStyle/>
                    <a:p>
                      <a:endParaRPr lang="en-US"/>
                    </a:p>
                  </a:txBody>
                  <a:tcPr/>
                </a:tc>
                <a:tc>
                  <a:txBody>
                    <a:bodyPr/>
                    <a:lstStyle/>
                    <a:p>
                      <a:pPr marL="0" marR="0" algn="just">
                        <a:lnSpc>
                          <a:spcPct val="115000"/>
                        </a:lnSpc>
                        <a:spcBef>
                          <a:spcPts val="0"/>
                        </a:spcBef>
                        <a:spcAft>
                          <a:spcPts val="0"/>
                        </a:spcAft>
                      </a:pPr>
                      <a:r>
                        <a:rPr lang="en-US" sz="1400" u="sng">
                          <a:solidFill>
                            <a:srgbClr val="4F6228"/>
                          </a:solidFill>
                          <a:latin typeface="Times New Roman"/>
                          <a:ea typeface="Calibri"/>
                          <a:cs typeface="Calibri"/>
                          <a:hlinkClick r:id="rId7"/>
                        </a:rPr>
                        <a:t>MT</a:t>
                      </a:r>
                      <a:endParaRPr lang="en-US" sz="1400">
                        <a:solidFill>
                          <a:srgbClr val="000000"/>
                        </a:solidFill>
                        <a:latin typeface="Calibri"/>
                        <a:ea typeface="Calibri"/>
                        <a:cs typeface="Calibri"/>
                      </a:endParaRPr>
                    </a:p>
                  </a:txBody>
                  <a:tcPr marL="54275" marR="54275" marT="0" marB="0">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CCFF99"/>
                    </a:solidFill>
                  </a:tcPr>
                </a:tc>
                <a:tc>
                  <a:txBody>
                    <a:bodyPr/>
                    <a:lstStyle/>
                    <a:p>
                      <a:pPr marL="0" marR="0" algn="just">
                        <a:lnSpc>
                          <a:spcPct val="115000"/>
                        </a:lnSpc>
                        <a:spcBef>
                          <a:spcPts val="0"/>
                        </a:spcBef>
                        <a:spcAft>
                          <a:spcPts val="0"/>
                        </a:spcAft>
                      </a:pPr>
                      <a:r>
                        <a:rPr lang="en-US" sz="1400">
                          <a:solidFill>
                            <a:srgbClr val="4F6228"/>
                          </a:solidFill>
                          <a:latin typeface="Times New Roman"/>
                          <a:ea typeface="Calibri"/>
                          <a:cs typeface="Calibri"/>
                        </a:rPr>
                        <a:t>Renewable Energy</a:t>
                      </a:r>
                      <a:endParaRPr lang="en-US" sz="1400">
                        <a:solidFill>
                          <a:srgbClr val="000000"/>
                        </a:solidFill>
                        <a:latin typeface="Calibri"/>
                        <a:ea typeface="Calibri"/>
                        <a:cs typeface="Calibri"/>
                      </a:endParaRPr>
                    </a:p>
                  </a:txBody>
                  <a:tcPr marL="54275" marR="54275" marT="0" marB="0">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CCFF99"/>
                    </a:solidFill>
                  </a:tcPr>
                </a:tc>
                <a:tc>
                  <a:txBody>
                    <a:bodyPr/>
                    <a:lstStyle/>
                    <a:p>
                      <a:pPr marL="0" marR="0" algn="just">
                        <a:lnSpc>
                          <a:spcPct val="115000"/>
                        </a:lnSpc>
                        <a:spcBef>
                          <a:spcPts val="0"/>
                        </a:spcBef>
                        <a:spcAft>
                          <a:spcPts val="0"/>
                        </a:spcAft>
                      </a:pPr>
                      <a:r>
                        <a:rPr lang="en-US" sz="1400">
                          <a:solidFill>
                            <a:srgbClr val="4F6228"/>
                          </a:solidFill>
                          <a:latin typeface="Times New Roman"/>
                          <a:ea typeface="Calibri"/>
                          <a:cs typeface="Calibri"/>
                        </a:rPr>
                        <a:t>$500</a:t>
                      </a:r>
                      <a:endParaRPr lang="en-US" sz="1400">
                        <a:solidFill>
                          <a:srgbClr val="000000"/>
                        </a:solidFill>
                        <a:latin typeface="Calibri"/>
                        <a:ea typeface="Calibri"/>
                        <a:cs typeface="Calibri"/>
                      </a:endParaRPr>
                    </a:p>
                  </a:txBody>
                  <a:tcPr marL="54275" marR="54275" marT="0" marB="0">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CCFF99"/>
                    </a:solidFill>
                  </a:tcPr>
                </a:tc>
              </a:tr>
              <a:tr h="283950">
                <a:tc rowSpan="3">
                  <a:txBody>
                    <a:bodyPr/>
                    <a:lstStyle/>
                    <a:p>
                      <a:pPr marL="0" marR="0" algn="just">
                        <a:lnSpc>
                          <a:spcPct val="115000"/>
                        </a:lnSpc>
                        <a:spcBef>
                          <a:spcPts val="0"/>
                        </a:spcBef>
                        <a:spcAft>
                          <a:spcPts val="0"/>
                        </a:spcAft>
                      </a:pPr>
                      <a:r>
                        <a:rPr lang="en-US" sz="1400">
                          <a:solidFill>
                            <a:srgbClr val="4F6228"/>
                          </a:solidFill>
                          <a:latin typeface="Cambria"/>
                          <a:ea typeface="Calibri"/>
                          <a:cs typeface="Times New Roman"/>
                        </a:rPr>
                        <a:t>Tax Deduction</a:t>
                      </a:r>
                      <a:endParaRPr lang="en-US" sz="1400">
                        <a:solidFill>
                          <a:srgbClr val="000000"/>
                        </a:solidFill>
                        <a:latin typeface="Calibri"/>
                        <a:ea typeface="Calibri"/>
                        <a:cs typeface="Calibri"/>
                      </a:endParaRPr>
                    </a:p>
                  </a:txBody>
                  <a:tcPr marL="54275" marR="54275" marT="0" marB="0">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US" sz="1400" u="sng">
                          <a:solidFill>
                            <a:srgbClr val="4F6228"/>
                          </a:solidFill>
                          <a:latin typeface="Times New Roman"/>
                          <a:ea typeface="Calibri"/>
                          <a:cs typeface="Calibri"/>
                          <a:hlinkClick r:id="rId8"/>
                        </a:rPr>
                        <a:t>AL</a:t>
                      </a:r>
                      <a:endParaRPr lang="en-US" sz="1400">
                        <a:solidFill>
                          <a:srgbClr val="000000"/>
                        </a:solidFill>
                        <a:latin typeface="Calibri"/>
                        <a:ea typeface="Calibri"/>
                        <a:cs typeface="Calibri"/>
                      </a:endParaRPr>
                    </a:p>
                  </a:txBody>
                  <a:tcPr marL="54275" marR="54275" marT="0" marB="0">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US" sz="1400">
                          <a:solidFill>
                            <a:srgbClr val="4F6228"/>
                          </a:solidFill>
                          <a:latin typeface="Times New Roman"/>
                          <a:ea typeface="Calibri"/>
                          <a:cs typeface="Calibri"/>
                        </a:rPr>
                        <a:t>Renewable Energy</a:t>
                      </a:r>
                      <a:endParaRPr lang="en-US" sz="1400">
                        <a:solidFill>
                          <a:srgbClr val="000000"/>
                        </a:solidFill>
                        <a:latin typeface="Calibri"/>
                        <a:ea typeface="Calibri"/>
                        <a:cs typeface="Calibri"/>
                      </a:endParaRPr>
                    </a:p>
                  </a:txBody>
                  <a:tcPr marL="54275" marR="54275" marT="0" marB="0">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US" sz="1400">
                          <a:solidFill>
                            <a:srgbClr val="4F6228"/>
                          </a:solidFill>
                          <a:latin typeface="Times New Roman"/>
                          <a:ea typeface="Calibri"/>
                          <a:cs typeface="Calibri"/>
                        </a:rPr>
                        <a:t>100% </a:t>
                      </a:r>
                      <a:endParaRPr lang="en-US" sz="1400">
                        <a:solidFill>
                          <a:srgbClr val="000000"/>
                        </a:solidFill>
                        <a:latin typeface="Calibri"/>
                        <a:ea typeface="Calibri"/>
                        <a:cs typeface="Calibri"/>
                      </a:endParaRPr>
                    </a:p>
                  </a:txBody>
                  <a:tcPr marL="54275" marR="54275" marT="0" marB="0">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FFFFFF"/>
                    </a:solidFill>
                  </a:tcPr>
                </a:tc>
              </a:tr>
              <a:tr h="232024">
                <a:tc vMerge="1">
                  <a:txBody>
                    <a:bodyPr/>
                    <a:lstStyle/>
                    <a:p>
                      <a:endParaRPr lang="en-US"/>
                    </a:p>
                  </a:txBody>
                  <a:tcPr/>
                </a:tc>
                <a:tc>
                  <a:txBody>
                    <a:bodyPr/>
                    <a:lstStyle/>
                    <a:p>
                      <a:pPr marL="0" marR="0" algn="just">
                        <a:lnSpc>
                          <a:spcPct val="115000"/>
                        </a:lnSpc>
                        <a:spcBef>
                          <a:spcPts val="0"/>
                        </a:spcBef>
                        <a:spcAft>
                          <a:spcPts val="0"/>
                        </a:spcAft>
                      </a:pPr>
                      <a:r>
                        <a:rPr lang="en-US" sz="1400" u="sng">
                          <a:solidFill>
                            <a:srgbClr val="4F6228"/>
                          </a:solidFill>
                          <a:latin typeface="Times New Roman"/>
                          <a:ea typeface="Calibri"/>
                          <a:cs typeface="Calibri"/>
                          <a:hlinkClick r:id="rId9"/>
                        </a:rPr>
                        <a:t>AZ</a:t>
                      </a:r>
                      <a:endParaRPr lang="en-US" sz="1400">
                        <a:solidFill>
                          <a:srgbClr val="000000"/>
                        </a:solidFill>
                        <a:latin typeface="Calibri"/>
                        <a:ea typeface="Calibri"/>
                        <a:cs typeface="Calibri"/>
                      </a:endParaRPr>
                    </a:p>
                  </a:txBody>
                  <a:tcPr marL="54275" marR="54275" marT="0" marB="0">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US" sz="1400">
                          <a:solidFill>
                            <a:srgbClr val="4F6228"/>
                          </a:solidFill>
                          <a:latin typeface="Times New Roman"/>
                          <a:ea typeface="Calibri"/>
                          <a:cs typeface="Calibri"/>
                        </a:rPr>
                        <a:t>Air Quality</a:t>
                      </a:r>
                      <a:endParaRPr lang="en-US" sz="1400">
                        <a:solidFill>
                          <a:srgbClr val="000000"/>
                        </a:solidFill>
                        <a:latin typeface="Calibri"/>
                        <a:ea typeface="Calibri"/>
                        <a:cs typeface="Calibri"/>
                      </a:endParaRPr>
                    </a:p>
                  </a:txBody>
                  <a:tcPr marL="54275" marR="54275" marT="0" marB="0">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US" sz="1400">
                          <a:solidFill>
                            <a:srgbClr val="4F6228"/>
                          </a:solidFill>
                          <a:latin typeface="Times New Roman"/>
                          <a:ea typeface="Calibri"/>
                          <a:cs typeface="Calibri"/>
                        </a:rPr>
                        <a:t>$500</a:t>
                      </a:r>
                      <a:endParaRPr lang="en-US" sz="1400">
                        <a:solidFill>
                          <a:srgbClr val="000000"/>
                        </a:solidFill>
                        <a:latin typeface="Calibri"/>
                        <a:ea typeface="Calibri"/>
                        <a:cs typeface="Calibri"/>
                      </a:endParaRPr>
                    </a:p>
                  </a:txBody>
                  <a:tcPr marL="54275" marR="54275" marT="0" marB="0">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FFFFFF"/>
                    </a:solidFill>
                  </a:tcPr>
                </a:tc>
              </a:tr>
              <a:tr h="464049">
                <a:tc vMerge="1">
                  <a:txBody>
                    <a:bodyPr/>
                    <a:lstStyle/>
                    <a:p>
                      <a:endParaRPr lang="en-US"/>
                    </a:p>
                  </a:txBody>
                  <a:tcPr/>
                </a:tc>
                <a:tc>
                  <a:txBody>
                    <a:bodyPr/>
                    <a:lstStyle/>
                    <a:p>
                      <a:pPr marL="0" marR="0" algn="just">
                        <a:lnSpc>
                          <a:spcPct val="115000"/>
                        </a:lnSpc>
                        <a:spcBef>
                          <a:spcPts val="0"/>
                        </a:spcBef>
                        <a:spcAft>
                          <a:spcPts val="0"/>
                        </a:spcAft>
                      </a:pPr>
                      <a:r>
                        <a:rPr lang="en-US" sz="1400" u="sng">
                          <a:solidFill>
                            <a:srgbClr val="4F6228"/>
                          </a:solidFill>
                          <a:latin typeface="Times New Roman"/>
                          <a:ea typeface="Calibri"/>
                          <a:cs typeface="Calibri"/>
                          <a:hlinkClick r:id="rId10"/>
                        </a:rPr>
                        <a:t>ID</a:t>
                      </a:r>
                      <a:endParaRPr lang="en-US" sz="1400">
                        <a:solidFill>
                          <a:srgbClr val="000000"/>
                        </a:solidFill>
                        <a:latin typeface="Calibri"/>
                        <a:ea typeface="Calibri"/>
                        <a:cs typeface="Calibri"/>
                      </a:endParaRPr>
                    </a:p>
                  </a:txBody>
                  <a:tcPr marL="54275" marR="54275" marT="0" marB="0">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US" sz="1400">
                          <a:solidFill>
                            <a:srgbClr val="4F6228"/>
                          </a:solidFill>
                          <a:latin typeface="Times New Roman"/>
                          <a:ea typeface="Calibri"/>
                          <a:cs typeface="Calibri"/>
                        </a:rPr>
                        <a:t>Renewable Energy, Air Quality</a:t>
                      </a:r>
                      <a:endParaRPr lang="en-US" sz="1400">
                        <a:solidFill>
                          <a:srgbClr val="000000"/>
                        </a:solidFill>
                        <a:latin typeface="Calibri"/>
                        <a:ea typeface="Calibri"/>
                        <a:cs typeface="Calibri"/>
                      </a:endParaRPr>
                    </a:p>
                  </a:txBody>
                  <a:tcPr marL="54275" marR="54275" marT="0" marB="0">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US" sz="1400">
                          <a:solidFill>
                            <a:srgbClr val="4F6228"/>
                          </a:solidFill>
                          <a:latin typeface="Times New Roman"/>
                          <a:ea typeface="Calibri"/>
                          <a:cs typeface="Calibri"/>
                        </a:rPr>
                        <a:t>$20,000</a:t>
                      </a:r>
                      <a:endParaRPr lang="en-US" sz="1400">
                        <a:solidFill>
                          <a:srgbClr val="000000"/>
                        </a:solidFill>
                        <a:latin typeface="Calibri"/>
                        <a:ea typeface="Calibri"/>
                        <a:cs typeface="Calibri"/>
                      </a:endParaRPr>
                    </a:p>
                  </a:txBody>
                  <a:tcPr marL="54275" marR="54275" marT="0" marB="0">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FFFFFF"/>
                    </a:solidFill>
                  </a:tcPr>
                </a:tc>
              </a:tr>
              <a:tr h="283950">
                <a:tc rowSpan="3">
                  <a:txBody>
                    <a:bodyPr/>
                    <a:lstStyle/>
                    <a:p>
                      <a:pPr marL="0" marR="0" algn="just">
                        <a:lnSpc>
                          <a:spcPct val="115000"/>
                        </a:lnSpc>
                        <a:spcBef>
                          <a:spcPts val="0"/>
                        </a:spcBef>
                        <a:spcAft>
                          <a:spcPts val="0"/>
                        </a:spcAft>
                      </a:pPr>
                      <a:r>
                        <a:rPr lang="en-US" sz="1400">
                          <a:solidFill>
                            <a:srgbClr val="4F6228"/>
                          </a:solidFill>
                          <a:latin typeface="Cambria"/>
                          <a:ea typeface="Calibri"/>
                          <a:cs typeface="Times New Roman"/>
                        </a:rPr>
                        <a:t>Property Tax Exemption</a:t>
                      </a:r>
                      <a:endParaRPr lang="en-US" sz="1400">
                        <a:solidFill>
                          <a:srgbClr val="000000"/>
                        </a:solidFill>
                        <a:latin typeface="Calibri"/>
                        <a:ea typeface="Calibri"/>
                        <a:cs typeface="Calibri"/>
                      </a:endParaRPr>
                    </a:p>
                  </a:txBody>
                  <a:tcPr marL="54275" marR="54275" marT="0" marB="0">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CCFF99"/>
                    </a:solidFill>
                  </a:tcPr>
                </a:tc>
                <a:tc>
                  <a:txBody>
                    <a:bodyPr/>
                    <a:lstStyle/>
                    <a:p>
                      <a:pPr marL="0" marR="0" algn="just">
                        <a:lnSpc>
                          <a:spcPct val="115000"/>
                        </a:lnSpc>
                        <a:spcBef>
                          <a:spcPts val="0"/>
                        </a:spcBef>
                        <a:spcAft>
                          <a:spcPts val="0"/>
                        </a:spcAft>
                      </a:pPr>
                      <a:r>
                        <a:rPr lang="en-US" sz="1400" u="sng">
                          <a:solidFill>
                            <a:srgbClr val="4F6228"/>
                          </a:solidFill>
                          <a:latin typeface="Times New Roman"/>
                          <a:ea typeface="Calibri"/>
                          <a:cs typeface="Calibri"/>
                          <a:hlinkClick r:id="rId11"/>
                        </a:rPr>
                        <a:t>NH</a:t>
                      </a:r>
                      <a:endParaRPr lang="en-US" sz="1400">
                        <a:solidFill>
                          <a:srgbClr val="000000"/>
                        </a:solidFill>
                        <a:latin typeface="Calibri"/>
                        <a:ea typeface="Calibri"/>
                        <a:cs typeface="Calibri"/>
                      </a:endParaRPr>
                    </a:p>
                  </a:txBody>
                  <a:tcPr marL="54275" marR="54275" marT="0" marB="0">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CCFF99"/>
                    </a:solidFill>
                  </a:tcPr>
                </a:tc>
                <a:tc>
                  <a:txBody>
                    <a:bodyPr/>
                    <a:lstStyle/>
                    <a:p>
                      <a:pPr marL="0" marR="0" algn="just">
                        <a:lnSpc>
                          <a:spcPct val="115000"/>
                        </a:lnSpc>
                        <a:spcBef>
                          <a:spcPts val="0"/>
                        </a:spcBef>
                        <a:spcAft>
                          <a:spcPts val="0"/>
                        </a:spcAft>
                      </a:pPr>
                      <a:r>
                        <a:rPr lang="en-US" sz="1400">
                          <a:solidFill>
                            <a:srgbClr val="4F6228"/>
                          </a:solidFill>
                          <a:latin typeface="Times New Roman"/>
                          <a:ea typeface="Calibri"/>
                          <a:cs typeface="Calibri"/>
                        </a:rPr>
                        <a:t>Renewable Energy</a:t>
                      </a:r>
                      <a:endParaRPr lang="en-US" sz="1400">
                        <a:solidFill>
                          <a:srgbClr val="000000"/>
                        </a:solidFill>
                        <a:latin typeface="Calibri"/>
                        <a:ea typeface="Calibri"/>
                        <a:cs typeface="Calibri"/>
                      </a:endParaRPr>
                    </a:p>
                  </a:txBody>
                  <a:tcPr marL="54275" marR="54275" marT="0" marB="0">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CCFF99"/>
                    </a:solidFill>
                  </a:tcPr>
                </a:tc>
                <a:tc>
                  <a:txBody>
                    <a:bodyPr/>
                    <a:lstStyle/>
                    <a:p>
                      <a:pPr marL="0" marR="0" algn="just">
                        <a:lnSpc>
                          <a:spcPct val="115000"/>
                        </a:lnSpc>
                        <a:spcBef>
                          <a:spcPts val="0"/>
                        </a:spcBef>
                        <a:spcAft>
                          <a:spcPts val="0"/>
                        </a:spcAft>
                      </a:pPr>
                      <a:r>
                        <a:rPr lang="en-US" sz="1400">
                          <a:solidFill>
                            <a:srgbClr val="4F6228"/>
                          </a:solidFill>
                          <a:latin typeface="Times New Roman"/>
                          <a:ea typeface="Calibri"/>
                          <a:cs typeface="Calibri"/>
                        </a:rPr>
                        <a:t>100% </a:t>
                      </a:r>
                      <a:endParaRPr lang="en-US" sz="1400">
                        <a:solidFill>
                          <a:srgbClr val="000000"/>
                        </a:solidFill>
                        <a:latin typeface="Calibri"/>
                        <a:ea typeface="Calibri"/>
                        <a:cs typeface="Calibri"/>
                      </a:endParaRPr>
                    </a:p>
                  </a:txBody>
                  <a:tcPr marL="54275" marR="54275" marT="0" marB="0">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CCFF99"/>
                    </a:solidFill>
                  </a:tcPr>
                </a:tc>
              </a:tr>
              <a:tr h="232024">
                <a:tc vMerge="1">
                  <a:txBody>
                    <a:bodyPr/>
                    <a:lstStyle/>
                    <a:p>
                      <a:endParaRPr lang="en-US"/>
                    </a:p>
                  </a:txBody>
                  <a:tcPr/>
                </a:tc>
                <a:tc>
                  <a:txBody>
                    <a:bodyPr/>
                    <a:lstStyle/>
                    <a:p>
                      <a:pPr marL="0" marR="0" algn="just">
                        <a:lnSpc>
                          <a:spcPct val="115000"/>
                        </a:lnSpc>
                        <a:spcBef>
                          <a:spcPts val="0"/>
                        </a:spcBef>
                        <a:spcAft>
                          <a:spcPts val="0"/>
                        </a:spcAft>
                      </a:pPr>
                      <a:r>
                        <a:rPr lang="en-US" sz="1400" u="sng">
                          <a:solidFill>
                            <a:srgbClr val="4F6228"/>
                          </a:solidFill>
                          <a:latin typeface="Times New Roman"/>
                          <a:ea typeface="Calibri"/>
                          <a:cs typeface="Calibri"/>
                          <a:hlinkClick r:id="rId12"/>
                        </a:rPr>
                        <a:t>NY</a:t>
                      </a:r>
                      <a:endParaRPr lang="en-US" sz="1400">
                        <a:solidFill>
                          <a:srgbClr val="000000"/>
                        </a:solidFill>
                        <a:latin typeface="Calibri"/>
                        <a:ea typeface="Calibri"/>
                        <a:cs typeface="Calibri"/>
                      </a:endParaRPr>
                    </a:p>
                  </a:txBody>
                  <a:tcPr marL="54275" marR="54275" marT="0" marB="0">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CCFF99"/>
                    </a:solidFill>
                  </a:tcPr>
                </a:tc>
                <a:tc>
                  <a:txBody>
                    <a:bodyPr/>
                    <a:lstStyle/>
                    <a:p>
                      <a:pPr marL="0" marR="0" algn="just">
                        <a:lnSpc>
                          <a:spcPct val="115000"/>
                        </a:lnSpc>
                        <a:spcBef>
                          <a:spcPts val="0"/>
                        </a:spcBef>
                        <a:spcAft>
                          <a:spcPts val="0"/>
                        </a:spcAft>
                      </a:pPr>
                      <a:r>
                        <a:rPr lang="en-US" sz="1400">
                          <a:solidFill>
                            <a:srgbClr val="4F6228"/>
                          </a:solidFill>
                          <a:latin typeface="Times New Roman"/>
                          <a:ea typeface="Calibri"/>
                          <a:cs typeface="Calibri"/>
                        </a:rPr>
                        <a:t>Energy Efficiency</a:t>
                      </a:r>
                      <a:endParaRPr lang="en-US" sz="1400">
                        <a:solidFill>
                          <a:srgbClr val="000000"/>
                        </a:solidFill>
                        <a:latin typeface="Calibri"/>
                        <a:ea typeface="Calibri"/>
                        <a:cs typeface="Calibri"/>
                      </a:endParaRPr>
                    </a:p>
                  </a:txBody>
                  <a:tcPr marL="54275" marR="54275" marT="0" marB="0">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CCFF99"/>
                    </a:solidFill>
                  </a:tcPr>
                </a:tc>
                <a:tc>
                  <a:txBody>
                    <a:bodyPr/>
                    <a:lstStyle/>
                    <a:p>
                      <a:pPr marL="0" marR="0" algn="just">
                        <a:lnSpc>
                          <a:spcPct val="115000"/>
                        </a:lnSpc>
                        <a:spcBef>
                          <a:spcPts val="0"/>
                        </a:spcBef>
                        <a:spcAft>
                          <a:spcPts val="0"/>
                        </a:spcAft>
                      </a:pPr>
                      <a:r>
                        <a:rPr lang="en-US" sz="1400">
                          <a:solidFill>
                            <a:srgbClr val="4F6228"/>
                          </a:solidFill>
                          <a:latin typeface="Times New Roman"/>
                          <a:ea typeface="Calibri"/>
                          <a:cs typeface="Calibri"/>
                        </a:rPr>
                        <a:t>100%</a:t>
                      </a:r>
                      <a:endParaRPr lang="en-US" sz="1400">
                        <a:solidFill>
                          <a:srgbClr val="000000"/>
                        </a:solidFill>
                        <a:latin typeface="Calibri"/>
                        <a:ea typeface="Calibri"/>
                        <a:cs typeface="Calibri"/>
                      </a:endParaRPr>
                    </a:p>
                  </a:txBody>
                  <a:tcPr marL="54275" marR="54275" marT="0" marB="0">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CCFF99"/>
                    </a:solidFill>
                  </a:tcPr>
                </a:tc>
              </a:tr>
              <a:tr h="283950">
                <a:tc vMerge="1">
                  <a:txBody>
                    <a:bodyPr/>
                    <a:lstStyle/>
                    <a:p>
                      <a:endParaRPr lang="en-US"/>
                    </a:p>
                  </a:txBody>
                  <a:tcPr/>
                </a:tc>
                <a:tc>
                  <a:txBody>
                    <a:bodyPr/>
                    <a:lstStyle/>
                    <a:p>
                      <a:pPr marL="0" marR="0" algn="just">
                        <a:lnSpc>
                          <a:spcPct val="115000"/>
                        </a:lnSpc>
                        <a:spcBef>
                          <a:spcPts val="0"/>
                        </a:spcBef>
                        <a:spcAft>
                          <a:spcPts val="0"/>
                        </a:spcAft>
                      </a:pPr>
                      <a:r>
                        <a:rPr lang="en-US" sz="1400" u="sng">
                          <a:solidFill>
                            <a:srgbClr val="4F6228"/>
                          </a:solidFill>
                          <a:latin typeface="Times New Roman"/>
                          <a:ea typeface="Calibri"/>
                          <a:cs typeface="Calibri"/>
                          <a:hlinkClick r:id="rId13"/>
                        </a:rPr>
                        <a:t>MT</a:t>
                      </a:r>
                      <a:endParaRPr lang="en-US" sz="1400">
                        <a:solidFill>
                          <a:srgbClr val="000000"/>
                        </a:solidFill>
                        <a:latin typeface="Calibri"/>
                        <a:ea typeface="Calibri"/>
                        <a:cs typeface="Calibri"/>
                      </a:endParaRPr>
                    </a:p>
                  </a:txBody>
                  <a:tcPr marL="54275" marR="54275" marT="0" marB="0">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CCFF99"/>
                    </a:solidFill>
                  </a:tcPr>
                </a:tc>
                <a:tc>
                  <a:txBody>
                    <a:bodyPr/>
                    <a:lstStyle/>
                    <a:p>
                      <a:pPr marL="0" marR="0" algn="just">
                        <a:lnSpc>
                          <a:spcPct val="115000"/>
                        </a:lnSpc>
                        <a:spcBef>
                          <a:spcPts val="0"/>
                        </a:spcBef>
                        <a:spcAft>
                          <a:spcPts val="0"/>
                        </a:spcAft>
                      </a:pPr>
                      <a:r>
                        <a:rPr lang="en-US" sz="1400">
                          <a:solidFill>
                            <a:srgbClr val="4F6228"/>
                          </a:solidFill>
                          <a:latin typeface="Times New Roman"/>
                          <a:ea typeface="Calibri"/>
                          <a:cs typeface="Calibri"/>
                        </a:rPr>
                        <a:t>Renewable Energy</a:t>
                      </a:r>
                      <a:endParaRPr lang="en-US" sz="1400">
                        <a:solidFill>
                          <a:srgbClr val="000000"/>
                        </a:solidFill>
                        <a:latin typeface="Calibri"/>
                        <a:ea typeface="Calibri"/>
                        <a:cs typeface="Calibri"/>
                      </a:endParaRPr>
                    </a:p>
                  </a:txBody>
                  <a:tcPr marL="54275" marR="54275" marT="0" marB="0">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CCFF99"/>
                    </a:solidFill>
                  </a:tcPr>
                </a:tc>
                <a:tc>
                  <a:txBody>
                    <a:bodyPr/>
                    <a:lstStyle/>
                    <a:p>
                      <a:pPr marL="0" marR="0" algn="just">
                        <a:lnSpc>
                          <a:spcPct val="115000"/>
                        </a:lnSpc>
                        <a:spcBef>
                          <a:spcPts val="0"/>
                        </a:spcBef>
                        <a:spcAft>
                          <a:spcPts val="0"/>
                        </a:spcAft>
                      </a:pPr>
                      <a:r>
                        <a:rPr lang="en-US" sz="1400">
                          <a:solidFill>
                            <a:srgbClr val="4F6228"/>
                          </a:solidFill>
                          <a:latin typeface="Times New Roman"/>
                          <a:ea typeface="Calibri"/>
                          <a:cs typeface="Calibri"/>
                        </a:rPr>
                        <a:t>$20,000</a:t>
                      </a:r>
                      <a:endParaRPr lang="en-US" sz="1400">
                        <a:solidFill>
                          <a:srgbClr val="000000"/>
                        </a:solidFill>
                        <a:latin typeface="Calibri"/>
                        <a:ea typeface="Calibri"/>
                        <a:cs typeface="Calibri"/>
                      </a:endParaRPr>
                    </a:p>
                  </a:txBody>
                  <a:tcPr marL="54275" marR="54275" marT="0" marB="0">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CCFF99"/>
                    </a:solidFill>
                  </a:tcPr>
                </a:tc>
              </a:tr>
              <a:tr h="318923">
                <a:tc>
                  <a:txBody>
                    <a:bodyPr/>
                    <a:lstStyle/>
                    <a:p>
                      <a:pPr marL="0" marR="0" algn="just">
                        <a:lnSpc>
                          <a:spcPct val="115000"/>
                        </a:lnSpc>
                        <a:spcBef>
                          <a:spcPts val="0"/>
                        </a:spcBef>
                        <a:spcAft>
                          <a:spcPts val="0"/>
                        </a:spcAft>
                      </a:pPr>
                      <a:r>
                        <a:rPr lang="en-US" sz="1400">
                          <a:solidFill>
                            <a:srgbClr val="4F6228"/>
                          </a:solidFill>
                          <a:latin typeface="Cambria"/>
                          <a:ea typeface="Calibri"/>
                          <a:cs typeface="Times New Roman"/>
                        </a:rPr>
                        <a:t>Sales Tax Exemption</a:t>
                      </a:r>
                      <a:endParaRPr lang="en-US" sz="1400">
                        <a:solidFill>
                          <a:srgbClr val="000000"/>
                        </a:solidFill>
                        <a:latin typeface="Calibri"/>
                        <a:ea typeface="Calibri"/>
                        <a:cs typeface="Calibri"/>
                      </a:endParaRPr>
                    </a:p>
                  </a:txBody>
                  <a:tcPr marL="54275" marR="54275" marT="0" marB="0">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US" sz="1400" u="sng">
                          <a:solidFill>
                            <a:srgbClr val="4F6228"/>
                          </a:solidFill>
                          <a:latin typeface="Times New Roman"/>
                          <a:ea typeface="Calibri"/>
                          <a:cs typeface="Calibri"/>
                          <a:hlinkClick r:id="rId14"/>
                        </a:rPr>
                        <a:t>VA</a:t>
                      </a:r>
                      <a:endParaRPr lang="en-US" sz="1400">
                        <a:solidFill>
                          <a:srgbClr val="000000"/>
                        </a:solidFill>
                        <a:latin typeface="Calibri"/>
                        <a:ea typeface="Calibri"/>
                        <a:cs typeface="Calibri"/>
                      </a:endParaRPr>
                    </a:p>
                  </a:txBody>
                  <a:tcPr marL="54275" marR="54275" marT="0" marB="0">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US" sz="1400">
                          <a:solidFill>
                            <a:srgbClr val="4F6228"/>
                          </a:solidFill>
                          <a:latin typeface="Times New Roman"/>
                          <a:ea typeface="Calibri"/>
                          <a:cs typeface="Calibri"/>
                        </a:rPr>
                        <a:t>Industry</a:t>
                      </a:r>
                      <a:endParaRPr lang="en-US" sz="1400">
                        <a:solidFill>
                          <a:srgbClr val="000000"/>
                        </a:solidFill>
                        <a:latin typeface="Calibri"/>
                        <a:ea typeface="Calibri"/>
                        <a:cs typeface="Calibri"/>
                      </a:endParaRPr>
                    </a:p>
                  </a:txBody>
                  <a:tcPr marL="54275" marR="54275" marT="0" marB="0">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US" sz="1400">
                          <a:solidFill>
                            <a:srgbClr val="4F6228"/>
                          </a:solidFill>
                          <a:latin typeface="Times New Roman"/>
                          <a:ea typeface="Calibri"/>
                          <a:cs typeface="Calibri"/>
                        </a:rPr>
                        <a:t>100% </a:t>
                      </a:r>
                      <a:endParaRPr lang="en-US" sz="1400">
                        <a:solidFill>
                          <a:srgbClr val="000000"/>
                        </a:solidFill>
                        <a:latin typeface="Calibri"/>
                        <a:ea typeface="Calibri"/>
                        <a:cs typeface="Calibri"/>
                      </a:endParaRPr>
                    </a:p>
                  </a:txBody>
                  <a:tcPr marL="54275" marR="54275" marT="0" marB="0">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FFFFFF"/>
                    </a:solidFill>
                  </a:tcPr>
                </a:tc>
              </a:tr>
              <a:tr h="283950">
                <a:tc rowSpan="5">
                  <a:txBody>
                    <a:bodyPr/>
                    <a:lstStyle/>
                    <a:p>
                      <a:pPr marL="0" marR="0" algn="just">
                        <a:lnSpc>
                          <a:spcPct val="115000"/>
                        </a:lnSpc>
                        <a:spcBef>
                          <a:spcPts val="0"/>
                        </a:spcBef>
                        <a:spcAft>
                          <a:spcPts val="0"/>
                        </a:spcAft>
                      </a:pPr>
                      <a:r>
                        <a:rPr lang="en-US" sz="1400">
                          <a:solidFill>
                            <a:srgbClr val="4F6228"/>
                          </a:solidFill>
                          <a:latin typeface="Cambria"/>
                          <a:ea typeface="Calibri"/>
                          <a:cs typeface="Times New Roman"/>
                        </a:rPr>
                        <a:t>Low Interest Loan</a:t>
                      </a:r>
                      <a:endParaRPr lang="en-US" sz="1400">
                        <a:solidFill>
                          <a:srgbClr val="000000"/>
                        </a:solidFill>
                        <a:latin typeface="Calibri"/>
                        <a:ea typeface="Calibri"/>
                        <a:cs typeface="Calibri"/>
                      </a:endParaRPr>
                    </a:p>
                  </a:txBody>
                  <a:tcPr marL="54275" marR="54275" marT="0" marB="0">
                    <a:lnL>
                      <a:noFill/>
                    </a:lnL>
                    <a:lnR>
                      <a:noFill/>
                    </a:lnR>
                    <a:lnT w="12700" cap="flat" cmpd="sng" algn="ctr">
                      <a:solidFill>
                        <a:srgbClr val="92D050"/>
                      </a:solidFill>
                      <a:prstDash val="solid"/>
                      <a:round/>
                      <a:headEnd type="none" w="med" len="med"/>
                      <a:tailEnd type="none" w="med" len="med"/>
                    </a:lnT>
                    <a:lnB>
                      <a:noFill/>
                    </a:lnB>
                    <a:solidFill>
                      <a:srgbClr val="CCFF99"/>
                    </a:solidFill>
                  </a:tcPr>
                </a:tc>
                <a:tc>
                  <a:txBody>
                    <a:bodyPr/>
                    <a:lstStyle/>
                    <a:p>
                      <a:pPr marL="0" marR="0" algn="just">
                        <a:lnSpc>
                          <a:spcPct val="115000"/>
                        </a:lnSpc>
                        <a:spcBef>
                          <a:spcPts val="0"/>
                        </a:spcBef>
                        <a:spcAft>
                          <a:spcPts val="0"/>
                        </a:spcAft>
                      </a:pPr>
                      <a:r>
                        <a:rPr lang="en-US" sz="1400" u="sng">
                          <a:solidFill>
                            <a:srgbClr val="4F6228"/>
                          </a:solidFill>
                          <a:latin typeface="Times New Roman"/>
                          <a:ea typeface="Calibri"/>
                          <a:cs typeface="Calibri"/>
                          <a:hlinkClick r:id="rId15"/>
                        </a:rPr>
                        <a:t>ID</a:t>
                      </a:r>
                      <a:endParaRPr lang="en-US" sz="1400">
                        <a:solidFill>
                          <a:srgbClr val="000000"/>
                        </a:solidFill>
                        <a:latin typeface="Calibri"/>
                        <a:ea typeface="Calibri"/>
                        <a:cs typeface="Calibri"/>
                      </a:endParaRPr>
                    </a:p>
                  </a:txBody>
                  <a:tcPr marL="54275" marR="54275" marT="0" marB="0">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CCFF99"/>
                    </a:solidFill>
                  </a:tcPr>
                </a:tc>
                <a:tc>
                  <a:txBody>
                    <a:bodyPr/>
                    <a:lstStyle/>
                    <a:p>
                      <a:pPr marL="0" marR="0" algn="just">
                        <a:lnSpc>
                          <a:spcPct val="115000"/>
                        </a:lnSpc>
                        <a:spcBef>
                          <a:spcPts val="0"/>
                        </a:spcBef>
                        <a:spcAft>
                          <a:spcPts val="0"/>
                        </a:spcAft>
                      </a:pPr>
                      <a:r>
                        <a:rPr lang="en-US" sz="1400">
                          <a:solidFill>
                            <a:srgbClr val="4F6228"/>
                          </a:solidFill>
                          <a:latin typeface="Times New Roman"/>
                          <a:ea typeface="Calibri"/>
                          <a:cs typeface="Calibri"/>
                        </a:rPr>
                        <a:t>Energy Efficiency</a:t>
                      </a:r>
                      <a:endParaRPr lang="en-US" sz="1400">
                        <a:solidFill>
                          <a:srgbClr val="000000"/>
                        </a:solidFill>
                        <a:latin typeface="Calibri"/>
                        <a:ea typeface="Calibri"/>
                        <a:cs typeface="Calibri"/>
                      </a:endParaRPr>
                    </a:p>
                  </a:txBody>
                  <a:tcPr marL="54275" marR="54275" marT="0" marB="0">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CCFF99"/>
                    </a:solidFill>
                  </a:tcPr>
                </a:tc>
                <a:tc>
                  <a:txBody>
                    <a:bodyPr/>
                    <a:lstStyle/>
                    <a:p>
                      <a:pPr marL="0" marR="0" algn="just">
                        <a:lnSpc>
                          <a:spcPct val="115000"/>
                        </a:lnSpc>
                        <a:spcBef>
                          <a:spcPts val="0"/>
                        </a:spcBef>
                        <a:spcAft>
                          <a:spcPts val="0"/>
                        </a:spcAft>
                      </a:pPr>
                      <a:r>
                        <a:rPr lang="en-US" sz="1400">
                          <a:solidFill>
                            <a:srgbClr val="4F6228"/>
                          </a:solidFill>
                          <a:latin typeface="Times New Roman"/>
                          <a:ea typeface="Calibri"/>
                          <a:cs typeface="Calibri"/>
                        </a:rPr>
                        <a:t>$1,000-$15,000</a:t>
                      </a:r>
                      <a:endParaRPr lang="en-US" sz="1400">
                        <a:solidFill>
                          <a:srgbClr val="000000"/>
                        </a:solidFill>
                        <a:latin typeface="Calibri"/>
                        <a:ea typeface="Calibri"/>
                        <a:cs typeface="Calibri"/>
                      </a:endParaRPr>
                    </a:p>
                  </a:txBody>
                  <a:tcPr marL="54275" marR="54275" marT="0" marB="0">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CCFF99"/>
                    </a:solidFill>
                  </a:tcPr>
                </a:tc>
              </a:tr>
              <a:tr h="232024">
                <a:tc vMerge="1">
                  <a:txBody>
                    <a:bodyPr/>
                    <a:lstStyle/>
                    <a:p>
                      <a:endParaRPr lang="en-US"/>
                    </a:p>
                  </a:txBody>
                  <a:tcPr/>
                </a:tc>
                <a:tc>
                  <a:txBody>
                    <a:bodyPr/>
                    <a:lstStyle/>
                    <a:p>
                      <a:pPr marL="0" marR="0" algn="just">
                        <a:lnSpc>
                          <a:spcPct val="115000"/>
                        </a:lnSpc>
                        <a:spcBef>
                          <a:spcPts val="0"/>
                        </a:spcBef>
                        <a:spcAft>
                          <a:spcPts val="0"/>
                        </a:spcAft>
                      </a:pPr>
                      <a:r>
                        <a:rPr lang="en-US" sz="1400" u="sng">
                          <a:solidFill>
                            <a:srgbClr val="4F6228"/>
                          </a:solidFill>
                          <a:latin typeface="Times New Roman"/>
                          <a:ea typeface="Calibri"/>
                          <a:cs typeface="Calibri"/>
                          <a:hlinkClick r:id="rId16"/>
                        </a:rPr>
                        <a:t>KS</a:t>
                      </a:r>
                      <a:endParaRPr lang="en-US" sz="1400">
                        <a:solidFill>
                          <a:srgbClr val="000000"/>
                        </a:solidFill>
                        <a:latin typeface="Calibri"/>
                        <a:ea typeface="Calibri"/>
                        <a:cs typeface="Calibri"/>
                      </a:endParaRPr>
                    </a:p>
                  </a:txBody>
                  <a:tcPr marL="54275" marR="54275" marT="0" marB="0">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CCFF99"/>
                    </a:solidFill>
                  </a:tcPr>
                </a:tc>
                <a:tc>
                  <a:txBody>
                    <a:bodyPr/>
                    <a:lstStyle/>
                    <a:p>
                      <a:pPr marL="0" marR="0" algn="just">
                        <a:lnSpc>
                          <a:spcPct val="115000"/>
                        </a:lnSpc>
                        <a:spcBef>
                          <a:spcPts val="0"/>
                        </a:spcBef>
                        <a:spcAft>
                          <a:spcPts val="0"/>
                        </a:spcAft>
                      </a:pPr>
                      <a:r>
                        <a:rPr lang="en-US" sz="1400">
                          <a:solidFill>
                            <a:srgbClr val="4F6228"/>
                          </a:solidFill>
                          <a:latin typeface="Times New Roman"/>
                          <a:ea typeface="Calibri"/>
                          <a:cs typeface="Calibri"/>
                        </a:rPr>
                        <a:t>Energy Efficiency</a:t>
                      </a:r>
                      <a:endParaRPr lang="en-US" sz="1400">
                        <a:solidFill>
                          <a:srgbClr val="000000"/>
                        </a:solidFill>
                        <a:latin typeface="Calibri"/>
                        <a:ea typeface="Calibri"/>
                        <a:cs typeface="Calibri"/>
                      </a:endParaRPr>
                    </a:p>
                  </a:txBody>
                  <a:tcPr marL="54275" marR="54275" marT="0" marB="0">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CCFF99"/>
                    </a:solidFill>
                  </a:tcPr>
                </a:tc>
                <a:tc>
                  <a:txBody>
                    <a:bodyPr/>
                    <a:lstStyle/>
                    <a:p>
                      <a:pPr marL="0" marR="0" algn="just">
                        <a:lnSpc>
                          <a:spcPct val="115000"/>
                        </a:lnSpc>
                        <a:spcBef>
                          <a:spcPts val="0"/>
                        </a:spcBef>
                        <a:spcAft>
                          <a:spcPts val="0"/>
                        </a:spcAft>
                      </a:pPr>
                      <a:r>
                        <a:rPr lang="en-US" sz="1400">
                          <a:solidFill>
                            <a:srgbClr val="4F6228"/>
                          </a:solidFill>
                          <a:latin typeface="Times New Roman"/>
                          <a:ea typeface="Calibri"/>
                          <a:cs typeface="Calibri"/>
                        </a:rPr>
                        <a:t>$20,000</a:t>
                      </a:r>
                      <a:endParaRPr lang="en-US" sz="1400">
                        <a:solidFill>
                          <a:srgbClr val="000000"/>
                        </a:solidFill>
                        <a:latin typeface="Calibri"/>
                        <a:ea typeface="Calibri"/>
                        <a:cs typeface="Calibri"/>
                      </a:endParaRPr>
                    </a:p>
                  </a:txBody>
                  <a:tcPr marL="54275" marR="54275" marT="0" marB="0">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CCFF99"/>
                    </a:solidFill>
                  </a:tcPr>
                </a:tc>
              </a:tr>
              <a:tr h="283950">
                <a:tc vMerge="1">
                  <a:txBody>
                    <a:bodyPr/>
                    <a:lstStyle/>
                    <a:p>
                      <a:endParaRPr lang="en-US"/>
                    </a:p>
                  </a:txBody>
                  <a:tcPr/>
                </a:tc>
                <a:tc>
                  <a:txBody>
                    <a:bodyPr/>
                    <a:lstStyle/>
                    <a:p>
                      <a:pPr marL="0" marR="0" algn="just">
                        <a:lnSpc>
                          <a:spcPct val="115000"/>
                        </a:lnSpc>
                        <a:spcBef>
                          <a:spcPts val="0"/>
                        </a:spcBef>
                        <a:spcAft>
                          <a:spcPts val="0"/>
                        </a:spcAft>
                      </a:pPr>
                      <a:r>
                        <a:rPr lang="en-US" sz="1400" u="sng">
                          <a:solidFill>
                            <a:srgbClr val="4F6228"/>
                          </a:solidFill>
                          <a:latin typeface="Times New Roman"/>
                          <a:ea typeface="Calibri"/>
                          <a:cs typeface="Calibri"/>
                          <a:hlinkClick r:id="rId17"/>
                        </a:rPr>
                        <a:t>MT</a:t>
                      </a:r>
                      <a:endParaRPr lang="en-US" sz="1400">
                        <a:solidFill>
                          <a:srgbClr val="000000"/>
                        </a:solidFill>
                        <a:latin typeface="Calibri"/>
                        <a:ea typeface="Calibri"/>
                        <a:cs typeface="Calibri"/>
                      </a:endParaRPr>
                    </a:p>
                  </a:txBody>
                  <a:tcPr marL="54275" marR="54275" marT="0" marB="0">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CCFF99"/>
                    </a:solidFill>
                  </a:tcPr>
                </a:tc>
                <a:tc>
                  <a:txBody>
                    <a:bodyPr/>
                    <a:lstStyle/>
                    <a:p>
                      <a:pPr marL="0" marR="0" algn="just">
                        <a:lnSpc>
                          <a:spcPct val="115000"/>
                        </a:lnSpc>
                        <a:spcBef>
                          <a:spcPts val="0"/>
                        </a:spcBef>
                        <a:spcAft>
                          <a:spcPts val="0"/>
                        </a:spcAft>
                      </a:pPr>
                      <a:r>
                        <a:rPr lang="en-US" sz="1400">
                          <a:solidFill>
                            <a:srgbClr val="4F6228"/>
                          </a:solidFill>
                          <a:latin typeface="Times New Roman"/>
                          <a:ea typeface="Calibri"/>
                          <a:cs typeface="Calibri"/>
                        </a:rPr>
                        <a:t>Renewable Energy</a:t>
                      </a:r>
                      <a:endParaRPr lang="en-US" sz="1400">
                        <a:solidFill>
                          <a:srgbClr val="000000"/>
                        </a:solidFill>
                        <a:latin typeface="Calibri"/>
                        <a:ea typeface="Calibri"/>
                        <a:cs typeface="Calibri"/>
                      </a:endParaRPr>
                    </a:p>
                  </a:txBody>
                  <a:tcPr marL="54275" marR="54275" marT="0" marB="0">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CCFF99"/>
                    </a:solidFill>
                  </a:tcPr>
                </a:tc>
                <a:tc>
                  <a:txBody>
                    <a:bodyPr/>
                    <a:lstStyle/>
                    <a:p>
                      <a:pPr marL="0" marR="0" algn="just">
                        <a:lnSpc>
                          <a:spcPct val="115000"/>
                        </a:lnSpc>
                        <a:spcBef>
                          <a:spcPts val="0"/>
                        </a:spcBef>
                        <a:spcAft>
                          <a:spcPts val="0"/>
                        </a:spcAft>
                      </a:pPr>
                      <a:r>
                        <a:rPr lang="en-US" sz="1400">
                          <a:solidFill>
                            <a:srgbClr val="4F6228"/>
                          </a:solidFill>
                          <a:latin typeface="Times New Roman"/>
                          <a:ea typeface="Calibri"/>
                          <a:cs typeface="Calibri"/>
                        </a:rPr>
                        <a:t>$60,000</a:t>
                      </a:r>
                      <a:endParaRPr lang="en-US" sz="1400">
                        <a:solidFill>
                          <a:srgbClr val="000000"/>
                        </a:solidFill>
                        <a:latin typeface="Calibri"/>
                        <a:ea typeface="Calibri"/>
                        <a:cs typeface="Calibri"/>
                      </a:endParaRPr>
                    </a:p>
                  </a:txBody>
                  <a:tcPr marL="54275" marR="54275" marT="0" marB="0">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CCFF99"/>
                    </a:solidFill>
                  </a:tcPr>
                </a:tc>
              </a:tr>
              <a:tr h="283950">
                <a:tc vMerge="1">
                  <a:txBody>
                    <a:bodyPr/>
                    <a:lstStyle/>
                    <a:p>
                      <a:endParaRPr lang="en-US"/>
                    </a:p>
                  </a:txBody>
                  <a:tcPr/>
                </a:tc>
                <a:tc>
                  <a:txBody>
                    <a:bodyPr/>
                    <a:lstStyle/>
                    <a:p>
                      <a:pPr marL="0" marR="0" algn="just">
                        <a:lnSpc>
                          <a:spcPct val="115000"/>
                        </a:lnSpc>
                        <a:spcBef>
                          <a:spcPts val="0"/>
                        </a:spcBef>
                        <a:spcAft>
                          <a:spcPts val="0"/>
                        </a:spcAft>
                      </a:pPr>
                      <a:r>
                        <a:rPr lang="en-US" sz="1400" u="sng">
                          <a:solidFill>
                            <a:srgbClr val="4F6228"/>
                          </a:solidFill>
                          <a:latin typeface="Times New Roman"/>
                          <a:ea typeface="Calibri"/>
                          <a:cs typeface="Calibri"/>
                          <a:hlinkClick r:id="rId18"/>
                        </a:rPr>
                        <a:t>NE</a:t>
                      </a:r>
                      <a:endParaRPr lang="en-US" sz="1400">
                        <a:solidFill>
                          <a:srgbClr val="000000"/>
                        </a:solidFill>
                        <a:latin typeface="Calibri"/>
                        <a:ea typeface="Calibri"/>
                        <a:cs typeface="Calibri"/>
                      </a:endParaRPr>
                    </a:p>
                  </a:txBody>
                  <a:tcPr marL="54275" marR="54275" marT="0" marB="0">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CCFF99"/>
                    </a:solidFill>
                  </a:tcPr>
                </a:tc>
                <a:tc>
                  <a:txBody>
                    <a:bodyPr/>
                    <a:lstStyle/>
                    <a:p>
                      <a:pPr marL="0" marR="0" algn="just">
                        <a:lnSpc>
                          <a:spcPct val="115000"/>
                        </a:lnSpc>
                        <a:spcBef>
                          <a:spcPts val="0"/>
                        </a:spcBef>
                        <a:spcAft>
                          <a:spcPts val="0"/>
                        </a:spcAft>
                      </a:pPr>
                      <a:r>
                        <a:rPr lang="en-US" sz="1400">
                          <a:solidFill>
                            <a:srgbClr val="4F6228"/>
                          </a:solidFill>
                          <a:latin typeface="Times New Roman"/>
                          <a:ea typeface="Calibri"/>
                          <a:cs typeface="Calibri"/>
                        </a:rPr>
                        <a:t>Energy Efficiency</a:t>
                      </a:r>
                      <a:endParaRPr lang="en-US" sz="1400">
                        <a:solidFill>
                          <a:srgbClr val="000000"/>
                        </a:solidFill>
                        <a:latin typeface="Calibri"/>
                        <a:ea typeface="Calibri"/>
                        <a:cs typeface="Calibri"/>
                      </a:endParaRPr>
                    </a:p>
                  </a:txBody>
                  <a:tcPr marL="54275" marR="54275" marT="0" marB="0">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CCFF99"/>
                    </a:solidFill>
                  </a:tcPr>
                </a:tc>
                <a:tc>
                  <a:txBody>
                    <a:bodyPr/>
                    <a:lstStyle/>
                    <a:p>
                      <a:pPr marL="0" marR="0" algn="just">
                        <a:lnSpc>
                          <a:spcPct val="115000"/>
                        </a:lnSpc>
                        <a:spcBef>
                          <a:spcPts val="0"/>
                        </a:spcBef>
                        <a:spcAft>
                          <a:spcPts val="0"/>
                        </a:spcAft>
                      </a:pPr>
                      <a:r>
                        <a:rPr lang="en-US" sz="1400">
                          <a:solidFill>
                            <a:srgbClr val="4F6228"/>
                          </a:solidFill>
                          <a:latin typeface="Times New Roman"/>
                          <a:ea typeface="Calibri"/>
                          <a:cs typeface="Calibri"/>
                        </a:rPr>
                        <a:t>$35,000 - $75,000</a:t>
                      </a:r>
                      <a:endParaRPr lang="en-US" sz="1400">
                        <a:solidFill>
                          <a:srgbClr val="000000"/>
                        </a:solidFill>
                        <a:latin typeface="Calibri"/>
                        <a:ea typeface="Calibri"/>
                        <a:cs typeface="Calibri"/>
                      </a:endParaRPr>
                    </a:p>
                  </a:txBody>
                  <a:tcPr marL="54275" marR="54275" marT="0" marB="0">
                    <a:lnL>
                      <a:noFill/>
                    </a:lnL>
                    <a:lnR>
                      <a:noFill/>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CCFF99"/>
                    </a:solidFill>
                  </a:tcPr>
                </a:tc>
              </a:tr>
              <a:tr h="283950">
                <a:tc vMerge="1">
                  <a:txBody>
                    <a:bodyPr/>
                    <a:lstStyle/>
                    <a:p>
                      <a:endParaRPr lang="en-US"/>
                    </a:p>
                  </a:txBody>
                  <a:tcPr/>
                </a:tc>
                <a:tc>
                  <a:txBody>
                    <a:bodyPr/>
                    <a:lstStyle/>
                    <a:p>
                      <a:pPr marL="0" marR="0" algn="just">
                        <a:lnSpc>
                          <a:spcPct val="115000"/>
                        </a:lnSpc>
                        <a:spcBef>
                          <a:spcPts val="0"/>
                        </a:spcBef>
                        <a:spcAft>
                          <a:spcPts val="0"/>
                        </a:spcAft>
                      </a:pPr>
                      <a:r>
                        <a:rPr lang="en-US" sz="1400" u="sng">
                          <a:solidFill>
                            <a:srgbClr val="4F6228"/>
                          </a:solidFill>
                          <a:latin typeface="Times New Roman"/>
                          <a:ea typeface="Calibri"/>
                          <a:cs typeface="Calibri"/>
                          <a:hlinkClick r:id="rId19"/>
                        </a:rPr>
                        <a:t>NY</a:t>
                      </a:r>
                      <a:endParaRPr lang="en-US" sz="1400">
                        <a:solidFill>
                          <a:srgbClr val="000000"/>
                        </a:solidFill>
                        <a:latin typeface="Calibri"/>
                        <a:ea typeface="Calibri"/>
                        <a:cs typeface="Calibri"/>
                      </a:endParaRPr>
                    </a:p>
                  </a:txBody>
                  <a:tcPr marL="54275" marR="54275" marT="0" marB="0">
                    <a:lnL>
                      <a:noFill/>
                    </a:lnL>
                    <a:lnR>
                      <a:noFill/>
                    </a:lnR>
                    <a:lnT w="12700" cap="flat" cmpd="sng" algn="ctr">
                      <a:solidFill>
                        <a:srgbClr val="92D050"/>
                      </a:solidFill>
                      <a:prstDash val="solid"/>
                      <a:round/>
                      <a:headEnd type="none" w="med" len="med"/>
                      <a:tailEnd type="none" w="med" len="med"/>
                    </a:lnT>
                    <a:lnB>
                      <a:noFill/>
                    </a:lnB>
                    <a:solidFill>
                      <a:srgbClr val="CCFF99"/>
                    </a:solidFill>
                  </a:tcPr>
                </a:tc>
                <a:tc>
                  <a:txBody>
                    <a:bodyPr/>
                    <a:lstStyle/>
                    <a:p>
                      <a:pPr marL="0" marR="0" algn="just">
                        <a:lnSpc>
                          <a:spcPct val="115000"/>
                        </a:lnSpc>
                        <a:spcBef>
                          <a:spcPts val="0"/>
                        </a:spcBef>
                        <a:spcAft>
                          <a:spcPts val="0"/>
                        </a:spcAft>
                      </a:pPr>
                      <a:r>
                        <a:rPr lang="en-US" sz="1400">
                          <a:solidFill>
                            <a:srgbClr val="4F6228"/>
                          </a:solidFill>
                          <a:latin typeface="Times New Roman"/>
                          <a:ea typeface="Calibri"/>
                          <a:cs typeface="Calibri"/>
                        </a:rPr>
                        <a:t>Energy Efficiency</a:t>
                      </a:r>
                      <a:endParaRPr lang="en-US" sz="1400">
                        <a:solidFill>
                          <a:srgbClr val="000000"/>
                        </a:solidFill>
                        <a:latin typeface="Calibri"/>
                        <a:ea typeface="Calibri"/>
                        <a:cs typeface="Calibri"/>
                      </a:endParaRPr>
                    </a:p>
                  </a:txBody>
                  <a:tcPr marL="54275" marR="54275" marT="0" marB="0">
                    <a:lnL>
                      <a:noFill/>
                    </a:lnL>
                    <a:lnR>
                      <a:noFill/>
                    </a:lnR>
                    <a:lnT w="12700" cap="flat" cmpd="sng" algn="ctr">
                      <a:solidFill>
                        <a:srgbClr val="92D050"/>
                      </a:solidFill>
                      <a:prstDash val="solid"/>
                      <a:round/>
                      <a:headEnd type="none" w="med" len="med"/>
                      <a:tailEnd type="none" w="med" len="med"/>
                    </a:lnT>
                    <a:lnB>
                      <a:noFill/>
                    </a:lnB>
                    <a:solidFill>
                      <a:srgbClr val="CCFF99"/>
                    </a:solidFill>
                  </a:tcPr>
                </a:tc>
                <a:tc>
                  <a:txBody>
                    <a:bodyPr/>
                    <a:lstStyle/>
                    <a:p>
                      <a:pPr marL="0" marR="0" algn="just">
                        <a:lnSpc>
                          <a:spcPct val="115000"/>
                        </a:lnSpc>
                        <a:spcBef>
                          <a:spcPts val="0"/>
                        </a:spcBef>
                        <a:spcAft>
                          <a:spcPts val="0"/>
                        </a:spcAft>
                      </a:pPr>
                      <a:r>
                        <a:rPr lang="en-US" sz="1400" dirty="0">
                          <a:solidFill>
                            <a:srgbClr val="4F6228"/>
                          </a:solidFill>
                          <a:latin typeface="Times New Roman"/>
                          <a:ea typeface="Calibri"/>
                          <a:cs typeface="Calibri"/>
                        </a:rPr>
                        <a:t>$2,500-$20,000</a:t>
                      </a:r>
                      <a:endParaRPr lang="en-US" sz="1400" dirty="0">
                        <a:solidFill>
                          <a:srgbClr val="000000"/>
                        </a:solidFill>
                        <a:latin typeface="Calibri"/>
                        <a:ea typeface="Calibri"/>
                        <a:cs typeface="Calibri"/>
                      </a:endParaRPr>
                    </a:p>
                  </a:txBody>
                  <a:tcPr marL="54275" marR="54275" marT="0" marB="0">
                    <a:lnL>
                      <a:noFill/>
                    </a:lnL>
                    <a:lnR>
                      <a:noFill/>
                    </a:lnR>
                    <a:lnT w="12700" cap="flat" cmpd="sng" algn="ctr">
                      <a:solidFill>
                        <a:srgbClr val="92D050"/>
                      </a:solidFill>
                      <a:prstDash val="solid"/>
                      <a:round/>
                      <a:headEnd type="none" w="med" len="med"/>
                      <a:tailEnd type="none" w="med" len="med"/>
                    </a:lnT>
                    <a:lnB>
                      <a:noFill/>
                    </a:lnB>
                    <a:solidFill>
                      <a:srgbClr val="CCFF99"/>
                    </a:solidFill>
                  </a:tcPr>
                </a:tc>
              </a:tr>
            </a:tbl>
          </a:graphicData>
        </a:graphic>
      </p:graphicFrame>
      <p:sp>
        <p:nvSpPr>
          <p:cNvPr id="14" name="TextBox 13"/>
          <p:cNvSpPr txBox="1"/>
          <p:nvPr/>
        </p:nvSpPr>
        <p:spPr>
          <a:xfrm>
            <a:off x="4038600" y="6581001"/>
            <a:ext cx="6172200" cy="276999"/>
          </a:xfrm>
          <a:prstGeom prst="rect">
            <a:avLst/>
          </a:prstGeom>
          <a:noFill/>
        </p:spPr>
        <p:txBody>
          <a:bodyPr wrap="square" rtlCol="0">
            <a:spAutoFit/>
          </a:bodyPr>
          <a:lstStyle/>
          <a:p>
            <a:r>
              <a:rPr lang="en-US" sz="1200" i="1" dirty="0" smtClean="0"/>
              <a:t>Full report available at: www.forgreenheat.org/resources/toolkit.html </a:t>
            </a:r>
            <a:endParaRPr lang="en-US" sz="1200"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small.jpg"/>
          <p:cNvPicPr>
            <a:picLocks noChangeAspect="1"/>
          </p:cNvPicPr>
          <p:nvPr/>
        </p:nvPicPr>
        <p:blipFill>
          <a:blip r:embed="rId3" cstate="print"/>
          <a:stretch>
            <a:fillRect/>
          </a:stretch>
        </p:blipFill>
        <p:spPr>
          <a:xfrm>
            <a:off x="6832600" y="5943600"/>
            <a:ext cx="2311400" cy="707962"/>
          </a:xfrm>
          <a:prstGeom prst="rect">
            <a:avLst/>
          </a:prstGeom>
        </p:spPr>
      </p:pic>
      <p:sp>
        <p:nvSpPr>
          <p:cNvPr id="8" name="TextBox 7"/>
          <p:cNvSpPr txBox="1"/>
          <p:nvPr/>
        </p:nvSpPr>
        <p:spPr>
          <a:xfrm>
            <a:off x="0" y="0"/>
            <a:ext cx="8534400" cy="369332"/>
          </a:xfrm>
          <a:prstGeom prst="rect">
            <a:avLst/>
          </a:prstGeom>
          <a:noFill/>
        </p:spPr>
        <p:txBody>
          <a:bodyPr wrap="square" rtlCol="0">
            <a:spAutoFit/>
          </a:bodyPr>
          <a:lstStyle/>
          <a:p>
            <a:r>
              <a:rPr lang="en-US" dirty="0" smtClean="0">
                <a:solidFill>
                  <a:schemeClr val="bg1"/>
                </a:solidFill>
              </a:rPr>
              <a:t>Transforming Wood Heat in America: A Toolkit of Policy Options 	</a:t>
            </a:r>
            <a:endParaRPr lang="en-US" sz="1200" i="1" dirty="0">
              <a:solidFill>
                <a:schemeClr val="bg1"/>
              </a:solidFill>
            </a:endParaRPr>
          </a:p>
        </p:txBody>
      </p:sp>
      <p:sp>
        <p:nvSpPr>
          <p:cNvPr id="9" name="TextBox 8"/>
          <p:cNvSpPr txBox="1"/>
          <p:nvPr/>
        </p:nvSpPr>
        <p:spPr>
          <a:xfrm>
            <a:off x="457200" y="685800"/>
            <a:ext cx="5099473" cy="523220"/>
          </a:xfrm>
          <a:prstGeom prst="rect">
            <a:avLst/>
          </a:prstGeom>
          <a:noFill/>
        </p:spPr>
        <p:txBody>
          <a:bodyPr wrap="none" rtlCol="0">
            <a:spAutoFit/>
          </a:bodyPr>
          <a:lstStyle/>
          <a:p>
            <a:r>
              <a:rPr lang="en-US" sz="2800" dirty="0" smtClean="0">
                <a:solidFill>
                  <a:schemeClr val="accent6">
                    <a:lumMod val="50000"/>
                  </a:schemeClr>
                </a:solidFill>
              </a:rPr>
              <a:t>Incentives in Europe vs. the US</a:t>
            </a:r>
            <a:endParaRPr lang="en-US" sz="2800" dirty="0">
              <a:solidFill>
                <a:schemeClr val="accent6">
                  <a:lumMod val="50000"/>
                </a:schemeClr>
              </a:solidFill>
            </a:endParaRPr>
          </a:p>
        </p:txBody>
      </p:sp>
      <p:sp>
        <p:nvSpPr>
          <p:cNvPr id="10" name="TextBox 9"/>
          <p:cNvSpPr txBox="1"/>
          <p:nvPr/>
        </p:nvSpPr>
        <p:spPr>
          <a:xfrm>
            <a:off x="4038600" y="6581001"/>
            <a:ext cx="6172200" cy="276999"/>
          </a:xfrm>
          <a:prstGeom prst="rect">
            <a:avLst/>
          </a:prstGeom>
          <a:noFill/>
        </p:spPr>
        <p:txBody>
          <a:bodyPr wrap="square" rtlCol="0">
            <a:spAutoFit/>
          </a:bodyPr>
          <a:lstStyle/>
          <a:p>
            <a:r>
              <a:rPr lang="en-US" sz="1200" i="1" dirty="0" smtClean="0"/>
              <a:t>Full report available at: www.forgreenheat.org/resources/toolkit.html </a:t>
            </a:r>
            <a:endParaRPr lang="en-US" sz="1200" i="1" dirty="0"/>
          </a:p>
        </p:txBody>
      </p:sp>
      <p:pic>
        <p:nvPicPr>
          <p:cNvPr id="7" name="Picture 6" descr="Europe chart.JPG"/>
          <p:cNvPicPr>
            <a:picLocks noChangeAspect="1"/>
          </p:cNvPicPr>
          <p:nvPr/>
        </p:nvPicPr>
        <p:blipFill>
          <a:blip r:embed="rId4" cstate="print"/>
          <a:stretch>
            <a:fillRect/>
          </a:stretch>
        </p:blipFill>
        <p:spPr>
          <a:xfrm>
            <a:off x="904875" y="1295400"/>
            <a:ext cx="7334250" cy="466725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8">
      <a:dk1>
        <a:sysClr val="windowText" lastClr="000000"/>
      </a:dk1>
      <a:lt1>
        <a:sysClr val="window" lastClr="FFFFFF"/>
      </a:lt1>
      <a:dk2>
        <a:srgbClr val="77905C"/>
      </a:dk2>
      <a:lt2>
        <a:srgbClr val="D3ECB9"/>
      </a:lt2>
      <a:accent1>
        <a:srgbClr val="6DAA2D"/>
      </a:accent1>
      <a:accent2>
        <a:srgbClr val="3A462D"/>
      </a:accent2>
      <a:accent3>
        <a:srgbClr val="92D050"/>
      </a:accent3>
      <a:accent4>
        <a:srgbClr val="FC9102"/>
      </a:accent4>
      <a:accent5>
        <a:srgbClr val="7E6BC9"/>
      </a:accent5>
      <a:accent6>
        <a:srgbClr val="9ED566"/>
      </a:accent6>
      <a:hlink>
        <a:srgbClr val="410082"/>
      </a:hlink>
      <a:folHlink>
        <a:srgbClr val="932968"/>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3268</TotalTime>
  <Words>1331</Words>
  <Application>Microsoft Office PowerPoint</Application>
  <PresentationFormat>On-screen Show (4:3)</PresentationFormat>
  <Paragraphs>182</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Urban</vt:lpstr>
      <vt:lpstr>Slide 1</vt:lpstr>
      <vt:lpstr>About the Alliance &amp; Transforming Wood Heat</vt:lpstr>
      <vt:lpstr>Overview – Prevalence of Wood Heat</vt:lpstr>
      <vt:lpstr>Fossil Fuel Reduction of a $3,000 Wood/Pellet Stove  =  Fossil Fuel Reduction of a $30,000 Solar PV </vt:lpstr>
      <vt:lpstr>Wood Stoves vs. Solar PV &amp; the Prius</vt:lpstr>
      <vt:lpstr>Transforming Wood Heat in America</vt:lpstr>
      <vt:lpstr>Typical (&amp; Flawed) US Emission Chart</vt:lpstr>
      <vt:lpstr>Slide 8</vt:lpstr>
      <vt:lpstr>Slide 9</vt:lpstr>
      <vt:lpstr>Recommendations</vt:lpstr>
      <vt:lpstr>To find out more:</vt:lpstr>
    </vt:vector>
  </TitlesOfParts>
  <Company>PBTEST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Our PowerPoint</dc:title>
  <dc:creator>CHRIS</dc:creator>
  <cp:lastModifiedBy>Tatiana</cp:lastModifiedBy>
  <cp:revision>166</cp:revision>
  <cp:lastPrinted>2011-07-12T14:28:57Z</cp:lastPrinted>
  <dcterms:created xsi:type="dcterms:W3CDTF">2011-07-12T20:01:00Z</dcterms:created>
  <dcterms:modified xsi:type="dcterms:W3CDTF">2011-07-14T15:19:58Z</dcterms:modified>
</cp:coreProperties>
</file>